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71" r:id="rId4"/>
    <p:sldId id="289" r:id="rId5"/>
    <p:sldId id="290" r:id="rId6"/>
    <p:sldId id="272" r:id="rId7"/>
    <p:sldId id="259" r:id="rId8"/>
    <p:sldId id="261" r:id="rId9"/>
    <p:sldId id="267" r:id="rId10"/>
    <p:sldId id="262" r:id="rId11"/>
    <p:sldId id="268" r:id="rId12"/>
    <p:sldId id="263" r:id="rId13"/>
    <p:sldId id="264" r:id="rId14"/>
    <p:sldId id="265" r:id="rId15"/>
    <p:sldId id="26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00CC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>
      <p:cViewPr varScale="1">
        <p:scale>
          <a:sx n="105" d="100"/>
          <a:sy n="105" d="100"/>
        </p:scale>
        <p:origin x="1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22%20Nonideal%20flow%20and%20reactor%20design\example%2013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14866891638545"/>
          <c:y val="7.4016112569262174E-2"/>
          <c:w val="0.69831958505186809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2.2000000000000002</c:v>
                </c:pt>
                <c:pt idx="10">
                  <c:v>1.5</c:v>
                </c:pt>
                <c:pt idx="11">
                  <c:v>0.60000000000000042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59888"/>
        <c:axId val="-2020557168"/>
      </c:scatterChart>
      <c:valAx>
        <c:axId val="-2020559888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903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57168"/>
        <c:crosses val="autoZero"/>
        <c:crossBetween val="midCat"/>
        <c:majorUnit val="2"/>
        <c:minorUnit val="1"/>
      </c:valAx>
      <c:valAx>
        <c:axId val="-20205571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C(t) (g/m</a:t>
                </a:r>
                <a:r>
                  <a:rPr lang="en-US" sz="1800" baseline="30000" dirty="0"/>
                  <a:t>3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29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59888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70558999274063"/>
          <c:y val="7.4016112569262174E-2"/>
          <c:w val="0.66084408331937361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2.0000000000000011E-2</c:v>
                </c:pt>
                <c:pt idx="2">
                  <c:v>0.1</c:v>
                </c:pt>
                <c:pt idx="3">
                  <c:v>0.16</c:v>
                </c:pt>
                <c:pt idx="4">
                  <c:v>0.2</c:v>
                </c:pt>
                <c:pt idx="5">
                  <c:v>0.16</c:v>
                </c:pt>
                <c:pt idx="6">
                  <c:v>0.12000000000000002</c:v>
                </c:pt>
                <c:pt idx="7">
                  <c:v>8.0000000000000043E-2</c:v>
                </c:pt>
                <c:pt idx="8">
                  <c:v>6.0000000000000026E-2</c:v>
                </c:pt>
                <c:pt idx="9">
                  <c:v>4.3999999999999997E-2</c:v>
                </c:pt>
                <c:pt idx="10">
                  <c:v>3.0000000000000002E-2</c:v>
                </c:pt>
                <c:pt idx="11">
                  <c:v>1.2E-2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44656"/>
        <c:axId val="-2020551184"/>
      </c:scatterChart>
      <c:valAx>
        <c:axId val="-2020544656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915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51184"/>
        <c:crosses val="autoZero"/>
        <c:crossBetween val="midCat"/>
        <c:majorUnit val="2"/>
        <c:minorUnit val="1"/>
      </c:valAx>
      <c:valAx>
        <c:axId val="-20205511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E(t) (min</a:t>
                </a:r>
                <a:r>
                  <a:rPr lang="en-US" sz="1800" baseline="30000"/>
                  <a:t>-1</a:t>
                </a:r>
                <a:r>
                  <a:rPr lang="en-US" sz="180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35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44656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2FD177-EF8E-46A3-A864-147FA5326A8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76B2-2589-414E-BBCB-CEB62052A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A6BB-0C25-4C61-862C-6A8A23B2A8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8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make a model</a:t>
            </a:r>
            <a:r>
              <a:rPr lang="en-US" baseline="0" dirty="0" smtClean="0"/>
              <a:t> where the time in the reactor is dictated by a </a:t>
            </a:r>
            <a:r>
              <a:rPr lang="en-US" baseline="0" dirty="0" err="1" smtClean="0"/>
              <a:t>gaussian</a:t>
            </a:r>
            <a:r>
              <a:rPr lang="en-US" baseline="0" dirty="0" smtClean="0"/>
              <a:t> distribution, and the conversion follows a first order reaction?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A6BB-0C25-4C61-862C-6A8A23B2A8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2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make a model</a:t>
            </a:r>
            <a:r>
              <a:rPr lang="en-US" baseline="0" dirty="0" smtClean="0"/>
              <a:t> where the time in the reactor is dictated by a </a:t>
            </a:r>
            <a:r>
              <a:rPr lang="en-US" baseline="0" dirty="0" err="1" smtClean="0"/>
              <a:t>gaussian</a:t>
            </a:r>
            <a:r>
              <a:rPr lang="en-US" baseline="0" dirty="0" smtClean="0"/>
              <a:t> distribution, and the conversion follows a first order reaction?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A6BB-0C25-4C61-862C-6A8A23B2A8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67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94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6447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L23-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46928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L23-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56882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589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5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0251-62C3-4D44-BBD2-555A79DE98E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54F4-F700-4B45-93BE-C6BBAEBE80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683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3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chart" Target="../charts/chart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chart" Target="../charts/chart2.xml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b="6943"/>
          <a:stretch/>
        </p:blipFill>
        <p:spPr bwMode="auto">
          <a:xfrm>
            <a:off x="1626749" y="2743200"/>
            <a:ext cx="5890503" cy="382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733800" y="3505200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/>
              <a:t>Dead </a:t>
            </a:r>
            <a:r>
              <a:rPr lang="en-US" sz="2000" baseline="0" dirty="0" smtClean="0"/>
              <a:t>Zone</a:t>
            </a:r>
            <a:endParaRPr lang="en-US" sz="2000" baseline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eview: </a:t>
            </a:r>
            <a:r>
              <a:rPr lang="en-US" dirty="0" err="1" smtClean="0">
                <a:solidFill>
                  <a:schemeClr val="tx1"/>
                </a:solidFill>
              </a:rPr>
              <a:t>Nonideal</a:t>
            </a:r>
            <a:r>
              <a:rPr lang="en-US" dirty="0" smtClean="0">
                <a:solidFill>
                  <a:schemeClr val="tx1"/>
                </a:solidFill>
              </a:rPr>
              <a:t> Flow in a CSTR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143000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aseline="0" dirty="0" smtClean="0"/>
              <a:t> Ideal CSTR: uniform reactant concentration throughout the vessel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 smtClean="0"/>
              <a:t> Real stirred tank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0" dirty="0" smtClean="0"/>
              <a:t>elatively high reactant concentration at the feed entrance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000" baseline="0" dirty="0" smtClean="0"/>
              <a:t>Relatively low concentration in the stagnant regions, called dead zones (usually corners and behind baffles) </a:t>
            </a:r>
            <a:endParaRPr lang="en-US" sz="2000" baseline="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58000" y="2819400"/>
            <a:ext cx="1938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 smtClean="0"/>
              <a:t>Short </a:t>
            </a:r>
            <a:r>
              <a:rPr lang="en-US" sz="2000" baseline="0" dirty="0"/>
              <a:t>Circuiting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29200" y="6172200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/>
              <a:t>Dead </a:t>
            </a:r>
            <a:r>
              <a:rPr lang="en-US" sz="2000" baseline="0" dirty="0" smtClean="0"/>
              <a:t>Zone</a:t>
            </a:r>
            <a:endParaRPr lang="en-US" sz="2000" baseline="0" dirty="0"/>
          </a:p>
        </p:txBody>
      </p:sp>
    </p:spTree>
    <p:extLst>
      <p:ext uri="{BB962C8B-B14F-4D97-AF65-F5344CB8AC3E}">
        <p14:creationId xmlns:p14="http://schemas.microsoft.com/office/powerpoint/2010/main" val="2995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Mixing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" y="935393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RTDs alone are not sufficient to determine reactor performance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Quality of mixing is also required</a:t>
            </a:r>
          </a:p>
          <a:p>
            <a:pPr marL="111125" indent="-111125"/>
            <a:r>
              <a:rPr lang="en-US" sz="2000" dirty="0" smtClean="0">
                <a:solidFill>
                  <a:srgbClr val="7030A0"/>
                </a:solidFill>
              </a:rPr>
              <a:t>Goal: use RTD and </a:t>
            </a:r>
            <a:r>
              <a:rPr lang="en-US" sz="2000" dirty="0" err="1" smtClean="0">
                <a:solidFill>
                  <a:srgbClr val="7030A0"/>
                </a:solidFill>
              </a:rPr>
              <a:t>micromixing</a:t>
            </a:r>
            <a:r>
              <a:rPr lang="en-US" sz="2000" dirty="0" smtClean="0">
                <a:solidFill>
                  <a:srgbClr val="7030A0"/>
                </a:solidFill>
              </a:rPr>
              <a:t> models to predict conversion in real reactors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69639" y="1961666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2 Extremes of Fluid </a:t>
            </a:r>
            <a:r>
              <a:rPr lang="en-US" sz="2000" u="sng" dirty="0"/>
              <a:t>M</a:t>
            </a:r>
            <a:r>
              <a:rPr lang="en-US" sz="2000" u="sng" dirty="0" smtClean="0"/>
              <a:t>ixing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600" y="2342666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Maximum </a:t>
            </a:r>
            <a:r>
              <a:rPr lang="en-US" sz="2000" u="sng" dirty="0" err="1" smtClean="0">
                <a:solidFill>
                  <a:srgbClr val="7030A0"/>
                </a:solidFill>
              </a:rPr>
              <a:t>mixedness</a:t>
            </a:r>
            <a:r>
              <a:rPr lang="en-US" sz="2000" dirty="0" smtClean="0"/>
              <a:t>: molecules are free to move anywhere, like a </a:t>
            </a:r>
            <a:r>
              <a:rPr lang="en-US" sz="2000" dirty="0" err="1" smtClean="0"/>
              <a:t>microfluid</a:t>
            </a:r>
            <a:r>
              <a:rPr lang="en-US" sz="2000" dirty="0" smtClean="0"/>
              <a:t>.  This is the extreme case of early mixing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5119" y="3592010"/>
            <a:ext cx="4206081" cy="2961190"/>
            <a:chOff x="315119" y="3592010"/>
            <a:chExt cx="4206081" cy="296119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32" r="50597" b="18618"/>
            <a:stretch/>
          </p:blipFill>
          <p:spPr bwMode="auto">
            <a:xfrm>
              <a:off x="315119" y="3592010"/>
              <a:ext cx="4206081" cy="296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3962400" y="4887410"/>
              <a:ext cx="558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448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Mixing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935393"/>
            <a:ext cx="91744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RTDs alone are not sufficient to determine reactor performance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Quality of mixing is also required</a:t>
            </a:r>
          </a:p>
          <a:p>
            <a:pPr marL="111125" indent="-111125"/>
            <a:r>
              <a:rPr lang="en-US" sz="2000" dirty="0" smtClean="0">
                <a:solidFill>
                  <a:srgbClr val="7030A0"/>
                </a:solidFill>
              </a:rPr>
              <a:t>Goal: use RTD and </a:t>
            </a:r>
            <a:r>
              <a:rPr lang="en-US" sz="2000" dirty="0" err="1" smtClean="0">
                <a:solidFill>
                  <a:srgbClr val="7030A0"/>
                </a:solidFill>
              </a:rPr>
              <a:t>micromixing</a:t>
            </a:r>
            <a:r>
              <a:rPr lang="en-US" sz="2000" dirty="0" smtClean="0">
                <a:solidFill>
                  <a:srgbClr val="7030A0"/>
                </a:solidFill>
              </a:rPr>
              <a:t> models to predict conversion in real reactors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t="5832" b="14459"/>
          <a:stretch>
            <a:fillRect/>
          </a:stretch>
        </p:blipFill>
        <p:spPr bwMode="auto">
          <a:xfrm>
            <a:off x="315119" y="3581400"/>
            <a:ext cx="851376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969639" y="1905000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2 Extremes of Fluid </a:t>
            </a:r>
            <a:r>
              <a:rPr lang="en-US" sz="2000" u="sng" dirty="0"/>
              <a:t>M</a:t>
            </a:r>
            <a:r>
              <a:rPr lang="en-US" sz="2000" u="sng" dirty="0" smtClean="0"/>
              <a:t>ixing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2800" y="22860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Complete segregation</a:t>
            </a:r>
            <a:r>
              <a:rPr lang="en-US" sz="2000" dirty="0" smtClean="0"/>
              <a:t>: molecules of a given age do not mix with other globules.  This is the extreme case of late mixing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600" y="22860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Maximum </a:t>
            </a:r>
            <a:r>
              <a:rPr lang="en-US" sz="2000" u="sng" dirty="0" err="1" smtClean="0">
                <a:solidFill>
                  <a:srgbClr val="7030A0"/>
                </a:solidFill>
              </a:rPr>
              <a:t>mixedness</a:t>
            </a:r>
            <a:r>
              <a:rPr lang="en-US" sz="2000" dirty="0" smtClean="0"/>
              <a:t>: molecules are free to move anywhere, like a </a:t>
            </a:r>
            <a:r>
              <a:rPr lang="en-US" sz="2000" dirty="0" err="1" smtClean="0"/>
              <a:t>microfluid</a:t>
            </a:r>
            <a:r>
              <a:rPr lang="en-US" sz="2000" dirty="0" smtClean="0"/>
              <a:t>.  This is the extreme case of early mixing</a:t>
            </a:r>
          </a:p>
        </p:txBody>
      </p:sp>
    </p:spTree>
    <p:extLst>
      <p:ext uri="{BB962C8B-B14F-4D97-AF65-F5344CB8AC3E}">
        <p14:creationId xmlns:p14="http://schemas.microsoft.com/office/powerpoint/2010/main" val="18547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5" descr="lec31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90600"/>
            <a:ext cx="193833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990600"/>
            <a:ext cx="69627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Rectangle 9"/>
          <p:cNvSpPr>
            <a:spLocks noChangeArrowheads="1"/>
          </p:cNvSpPr>
          <p:nvPr/>
        </p:nvSpPr>
        <p:spPr bwMode="auto">
          <a:xfrm>
            <a:off x="228601" y="27432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lvl="1" indent="-231775">
              <a:buFontTx/>
              <a:buChar char="•"/>
            </a:pPr>
            <a:r>
              <a:rPr lang="en-US" sz="2000" baseline="0" dirty="0"/>
              <a:t>Flow is visualized in the form of globules</a:t>
            </a:r>
          </a:p>
          <a:p>
            <a:pPr marL="346075" lvl="1" indent="-231775">
              <a:buFontTx/>
              <a:buChar char="•"/>
            </a:pPr>
            <a:r>
              <a:rPr lang="en-US" sz="2000" baseline="0" dirty="0"/>
              <a:t>Each globule consists of molecules </a:t>
            </a:r>
            <a:r>
              <a:rPr lang="en-US" sz="2000" baseline="0" dirty="0" smtClean="0"/>
              <a:t>of the same residence </a:t>
            </a:r>
            <a:r>
              <a:rPr lang="en-US" sz="2000" baseline="0" dirty="0"/>
              <a:t>time</a:t>
            </a:r>
          </a:p>
          <a:p>
            <a:pPr marL="346075" lvl="1" indent="-231775">
              <a:buFontTx/>
              <a:buChar char="•"/>
            </a:pPr>
            <a:r>
              <a:rPr lang="en-US" sz="2000" baseline="0" dirty="0"/>
              <a:t>Different globules have different </a:t>
            </a:r>
            <a:r>
              <a:rPr lang="en-US" sz="2000" baseline="0" dirty="0" smtClean="0"/>
              <a:t>residence times</a:t>
            </a:r>
            <a:endParaRPr lang="en-US" sz="2000" baseline="0" dirty="0"/>
          </a:p>
          <a:p>
            <a:pPr marL="346075" lvl="1" indent="-231775">
              <a:buFontTx/>
              <a:buChar char="•"/>
            </a:pPr>
            <a:r>
              <a:rPr lang="en-US" sz="2000" baseline="0" dirty="0"/>
              <a:t>No interaction/mixing between different globules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Segregation Model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8999" y="1600200"/>
            <a:ext cx="190500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Mixing of different ‘age groups’ at the last possible moment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21050" y="4495800"/>
          <a:ext cx="2501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6" imgW="2501640" imgH="457200" progId="Equation.DSMT4">
                  <p:embed/>
                </p:oleObj>
              </mc:Choice>
              <mc:Fallback>
                <p:oleObj name="Equation" r:id="rId6" imgW="2501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495800"/>
                        <a:ext cx="2501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4752" y="4114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mean conversion is the average conversion of the various globules in the exit stream: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498314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Conversion achieved after spending time 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 in the reactor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27008" y="4525944"/>
            <a:ext cx="762000" cy="41148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4018504" y="4886848"/>
            <a:ext cx="228600" cy="1524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19152" y="4525944"/>
            <a:ext cx="566928" cy="41148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10800000" flipH="1" flipV="1">
            <a:off x="5578512" y="4892712"/>
            <a:ext cx="228600" cy="15240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498314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Fraction of globules that spend between </a:t>
            </a:r>
            <a:r>
              <a:rPr lang="en-US" dirty="0" err="1" smtClean="0">
                <a:solidFill>
                  <a:srgbClr val="006600"/>
                </a:solidFill>
              </a:rPr>
              <a:t>t</a:t>
            </a:r>
            <a:r>
              <a:rPr lang="en-US" baseline="-25000" dirty="0" err="1" smtClean="0">
                <a:solidFill>
                  <a:srgbClr val="006600"/>
                </a:solidFill>
              </a:rPr>
              <a:t>j</a:t>
            </a:r>
            <a:r>
              <a:rPr lang="en-US" dirty="0" smtClean="0">
                <a:solidFill>
                  <a:srgbClr val="006600"/>
                </a:solidFill>
              </a:rPr>
              <a:t> and </a:t>
            </a:r>
            <a:r>
              <a:rPr lang="en-US" dirty="0" err="1" smtClean="0">
                <a:solidFill>
                  <a:srgbClr val="006600"/>
                </a:solidFill>
              </a:rPr>
              <a:t>t</a:t>
            </a:r>
            <a:r>
              <a:rPr lang="en-US" baseline="-25000" dirty="0" err="1" smtClean="0">
                <a:solidFill>
                  <a:srgbClr val="006600"/>
                </a:solidFill>
              </a:rPr>
              <a:t>j</a:t>
            </a:r>
            <a:r>
              <a:rPr lang="en-US" dirty="0" smtClean="0">
                <a:solidFill>
                  <a:srgbClr val="006600"/>
                </a:solidFill>
              </a:rPr>
              <a:t> + </a:t>
            </a:r>
            <a:r>
              <a:rPr lang="en-US" dirty="0" err="1" smtClean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in the reactor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5189"/>
              </p:ext>
            </p:extLst>
          </p:nvPr>
        </p:nvGraphicFramePr>
        <p:xfrm>
          <a:off x="1206500" y="5740400"/>
          <a:ext cx="336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8" imgW="3365280" imgH="736560" progId="Equation.DSMT4">
                  <p:embed/>
                </p:oleObj>
              </mc:Choice>
              <mc:Fallback>
                <p:oleObj name="Equation" r:id="rId8" imgW="3365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740400"/>
                        <a:ext cx="3365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76800" y="5754757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(t) is from the </a:t>
            </a:r>
            <a:r>
              <a:rPr lang="en-US" sz="2000" b="1" i="1" dirty="0" smtClean="0">
                <a:solidFill>
                  <a:srgbClr val="7030A0"/>
                </a:solidFill>
              </a:rPr>
              <a:t>batch reactor </a:t>
            </a:r>
            <a:r>
              <a:rPr lang="en-US" sz="2000" dirty="0" smtClean="0"/>
              <a:t>design equation</a:t>
            </a:r>
          </a:p>
        </p:txBody>
      </p:sp>
    </p:spTree>
    <p:extLst>
      <p:ext uri="{BB962C8B-B14F-4D97-AF65-F5344CB8AC3E}">
        <p14:creationId xmlns:p14="http://schemas.microsoft.com/office/powerpoint/2010/main" val="34041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6" grpId="0" animBg="1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Segregation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86393" y="1066800"/>
            <a:ext cx="397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order reaction, 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latin typeface="Arial"/>
                <a:cs typeface="Arial"/>
              </a:rPr>
              <a:t>→Products</a:t>
            </a:r>
            <a:endParaRPr lang="en-US" sz="20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733425" y="1600200"/>
            <a:ext cx="4657725" cy="707886"/>
            <a:chOff x="733425" y="1600200"/>
            <a:chExt cx="4657725" cy="707886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3524250" y="1642993"/>
            <a:ext cx="18669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10" name="Equation" r:id="rId4" imgW="1866600" imgH="622080" progId="Equation.DSMT4">
                    <p:embed/>
                  </p:oleObj>
                </mc:Choice>
                <mc:Fallback>
                  <p:oleObj name="Equation" r:id="rId4" imgW="1866600" imgH="622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4250" y="1642993"/>
                          <a:ext cx="1866900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33425" y="16002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7030A0"/>
                  </a:solidFill>
                </a:rPr>
                <a:t>Batch reactor design equation: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24575" y="1637488"/>
          <a:ext cx="2286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1" name="Equation" r:id="rId6" imgW="2286000" imgH="622080" progId="Equation.DSMT4">
                  <p:embed/>
                </p:oleObj>
              </mc:Choice>
              <mc:Fallback>
                <p:oleObj name="Equation" r:id="rId6" imgW="2286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1637488"/>
                        <a:ext cx="2286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89000" y="2368064"/>
          <a:ext cx="3352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2" name="Equation" r:id="rId8" imgW="3352680" imgH="622080" progId="Equation.DSMT4">
                  <p:embed/>
                </p:oleObj>
              </mc:Choice>
              <mc:Fallback>
                <p:oleObj name="Equation" r:id="rId8" imgW="33526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368064"/>
                        <a:ext cx="3352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130800" y="2368064"/>
          <a:ext cx="3124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3" name="Equation" r:id="rId10" imgW="3124080" imgH="622080" progId="Equation.DSMT4">
                  <p:embed/>
                </p:oleObj>
              </mc:Choice>
              <mc:Fallback>
                <p:oleObj name="Equation" r:id="rId10" imgW="31240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68064"/>
                        <a:ext cx="3124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925096" y="3276600"/>
          <a:ext cx="2184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4" name="Equation" r:id="rId12" imgW="2184120" imgH="622080" progId="Equation.DSMT4">
                  <p:embed/>
                </p:oleObj>
              </mc:Choice>
              <mc:Fallback>
                <p:oleObj name="Equation" r:id="rId12" imgW="2184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096" y="3276600"/>
                        <a:ext cx="2184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642896" y="3429000"/>
          <a:ext cx="204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5" name="Equation" r:id="rId14" imgW="2044440" imgH="419040" progId="Equation.DSMT4">
                  <p:embed/>
                </p:oleObj>
              </mc:Choice>
              <mc:Fallback>
                <p:oleObj name="Equation" r:id="rId14" imgW="2044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896" y="3429000"/>
                        <a:ext cx="204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953000" y="3398856"/>
            <a:ext cx="175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44196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compute conversion for a reaction with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</a:t>
            </a:r>
            <a:r>
              <a:rPr lang="en-US" sz="2000" dirty="0" err="1" smtClean="0"/>
              <a:t>rxn</a:t>
            </a:r>
            <a:r>
              <a:rPr lang="en-US" sz="2000" dirty="0" smtClean="0"/>
              <a:t> and complete segregation, insert E(t) from tracer experiment and </a:t>
            </a:r>
            <a:r>
              <a:rPr lang="en-US" sz="2000" dirty="0" smtClean="0">
                <a:solidFill>
                  <a:srgbClr val="FF0000"/>
                </a:solidFill>
              </a:rPr>
              <a:t>X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(t) </a:t>
            </a:r>
            <a:r>
              <a:rPr lang="en-US" sz="2000" dirty="0" smtClean="0"/>
              <a:t>from batch reactor design equation into:  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743200" y="5181600"/>
          <a:ext cx="2260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6" name="Equation" r:id="rId16" imgW="2260440" imgH="736560" progId="Equation.DSMT4">
                  <p:embed/>
                </p:oleObj>
              </mc:Choice>
              <mc:Fallback>
                <p:oleObj name="Equation" r:id="rId16" imgW="2260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81600"/>
                        <a:ext cx="2260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245100" y="5324272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&amp; integrate </a:t>
            </a:r>
          </a:p>
        </p:txBody>
      </p:sp>
    </p:spTree>
    <p:extLst>
      <p:ext uri="{BB962C8B-B14F-4D97-AF65-F5344CB8AC3E}">
        <p14:creationId xmlns:p14="http://schemas.microsoft.com/office/powerpoint/2010/main" val="26389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6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6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Maximum </a:t>
            </a:r>
            <a:r>
              <a:rPr lang="en-US" altLang="zh-TW" dirty="0" err="1"/>
              <a:t>M</a:t>
            </a:r>
            <a:r>
              <a:rPr lang="en-US" altLang="zh-TW" dirty="0" err="1" smtClean="0"/>
              <a:t>ixedness</a:t>
            </a:r>
            <a:r>
              <a:rPr lang="en-US" altLang="zh-TW" dirty="0" smtClean="0"/>
              <a:t> </a:t>
            </a:r>
            <a:r>
              <a:rPr lang="en-US" altLang="zh-TW" dirty="0"/>
              <a:t>M</a:t>
            </a:r>
            <a:r>
              <a:rPr lang="en-US" altLang="zh-TW" dirty="0" smtClean="0"/>
              <a:t>odel</a:t>
            </a:r>
            <a:endParaRPr lang="en-US" altLang="zh-TW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8991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/>
              <a:t>In a PFR: as soon as the fluid enters the reactor, it is completely mixed </a:t>
            </a:r>
            <a:r>
              <a:rPr lang="en-US" altLang="zh-TW" sz="2000" dirty="0" err="1" smtClean="0"/>
              <a:t>radially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with the other fluid already in the reactor</a:t>
            </a:r>
            <a:r>
              <a:rPr lang="en-US" altLang="zh-TW" sz="2000" dirty="0" smtClean="0"/>
              <a:t>. Like a PFR </a:t>
            </a:r>
            <a:r>
              <a:rPr lang="en-US" altLang="zh-TW" sz="2000" dirty="0"/>
              <a:t>with side </a:t>
            </a:r>
            <a:r>
              <a:rPr lang="en-US" altLang="zh-TW" sz="2000" dirty="0" smtClean="0"/>
              <a:t>entrances, where each entrance port creates a new residence time:</a:t>
            </a:r>
            <a:endParaRPr lang="en-US" altLang="zh-TW" sz="2000" dirty="0"/>
          </a:p>
        </p:txBody>
      </p:sp>
      <p:sp>
        <p:nvSpPr>
          <p:cNvPr id="420869" name="AutoShape 5"/>
          <p:cNvSpPr>
            <a:spLocks noChangeArrowheads="1"/>
          </p:cNvSpPr>
          <p:nvPr/>
        </p:nvSpPr>
        <p:spPr bwMode="auto">
          <a:xfrm rot="16200000">
            <a:off x="4174759" y="2762533"/>
            <a:ext cx="841375" cy="501491"/>
          </a:xfrm>
          <a:prstGeom prst="can">
            <a:avLst>
              <a:gd name="adj" fmla="val 17717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1620716" y="2146503"/>
            <a:ext cx="492222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>
            <a:off x="6531220" y="2159203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>
            <a:off x="2652346" y="2162378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4756638" y="2154441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4" name="Line 10"/>
          <p:cNvSpPr>
            <a:spLocks noChangeShapeType="1"/>
          </p:cNvSpPr>
          <p:nvPr/>
        </p:nvSpPr>
        <p:spPr bwMode="auto">
          <a:xfrm>
            <a:off x="4613031" y="2171903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5" name="Line 11"/>
          <p:cNvSpPr>
            <a:spLocks noChangeShapeType="1"/>
          </p:cNvSpPr>
          <p:nvPr/>
        </p:nvSpPr>
        <p:spPr bwMode="auto">
          <a:xfrm>
            <a:off x="4467958" y="2162378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6" name="Line 12"/>
          <p:cNvSpPr>
            <a:spLocks noChangeShapeType="1"/>
          </p:cNvSpPr>
          <p:nvPr/>
        </p:nvSpPr>
        <p:spPr bwMode="auto">
          <a:xfrm>
            <a:off x="4904643" y="2165553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7" name="Line 13"/>
          <p:cNvSpPr>
            <a:spLocks noChangeShapeType="1"/>
          </p:cNvSpPr>
          <p:nvPr/>
        </p:nvSpPr>
        <p:spPr bwMode="auto">
          <a:xfrm>
            <a:off x="5896708" y="2163966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8" name="Line 14"/>
          <p:cNvSpPr>
            <a:spLocks noChangeShapeType="1"/>
          </p:cNvSpPr>
          <p:nvPr/>
        </p:nvSpPr>
        <p:spPr bwMode="auto">
          <a:xfrm>
            <a:off x="5704743" y="2154441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79" name="Line 15"/>
          <p:cNvSpPr>
            <a:spLocks noChangeShapeType="1"/>
          </p:cNvSpPr>
          <p:nvPr/>
        </p:nvSpPr>
        <p:spPr bwMode="auto">
          <a:xfrm>
            <a:off x="3483220" y="2159203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80" name="Line 16"/>
          <p:cNvSpPr>
            <a:spLocks noChangeShapeType="1"/>
          </p:cNvSpPr>
          <p:nvPr/>
        </p:nvSpPr>
        <p:spPr bwMode="auto">
          <a:xfrm>
            <a:off x="3667858" y="2162378"/>
            <a:ext cx="0" cy="43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3733800" y="3409890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US" sz="2000" dirty="0">
                <a:sym typeface="Symbol" pitchFamily="18" charset="2"/>
              </a:rPr>
              <a:t> </a:t>
            </a:r>
            <a:r>
              <a:rPr kumimoji="1" lang="en-US" altLang="zh-TW" sz="2000" dirty="0" smtClean="0">
                <a:sym typeface="Symbol" pitchFamily="18" charset="2"/>
              </a:rPr>
              <a:t>+</a:t>
            </a:r>
            <a:r>
              <a:rPr kumimoji="1" lang="en-US" altLang="zh-TW" sz="2000" dirty="0" smtClean="0">
                <a:latin typeface="Symbol" pitchFamily="18" charset="2"/>
                <a:sym typeface="Symbol" pitchFamily="18" charset="2"/>
              </a:rPr>
              <a:t>Dl</a:t>
            </a:r>
            <a:endParaRPr kumimoji="1" lang="zh-TW" altLang="en-US" sz="2000" dirty="0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6194182" y="1781379"/>
            <a:ext cx="8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US" sz="2000">
                <a:sym typeface="Symbol" pitchFamily="18" charset="2"/>
              </a:rPr>
              <a:t>  </a:t>
            </a:r>
            <a:r>
              <a:rPr kumimoji="1" lang="zh-TW" altLang="en-US" sz="2000">
                <a:sym typeface="UniversalMath1 BT" pitchFamily="18" charset="2"/>
              </a:rPr>
              <a:t>0</a:t>
            </a:r>
            <a:endParaRPr kumimoji="1" lang="zh-TW" altLang="en-US" sz="2000"/>
          </a:p>
        </p:txBody>
      </p:sp>
      <p:sp>
        <p:nvSpPr>
          <p:cNvPr id="420883" name="AutoShape 19"/>
          <p:cNvSpPr>
            <a:spLocks noChangeArrowheads="1"/>
          </p:cNvSpPr>
          <p:nvPr/>
        </p:nvSpPr>
        <p:spPr bwMode="auto">
          <a:xfrm rot="16200000">
            <a:off x="4166553" y="864439"/>
            <a:ext cx="841375" cy="4297680"/>
          </a:xfrm>
          <a:prstGeom prst="can">
            <a:avLst>
              <a:gd name="adj" fmla="val 35208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0884" name="Line 20"/>
          <p:cNvSpPr>
            <a:spLocks noChangeShapeType="1"/>
          </p:cNvSpPr>
          <p:nvPr/>
        </p:nvSpPr>
        <p:spPr bwMode="auto">
          <a:xfrm>
            <a:off x="1951892" y="3025978"/>
            <a:ext cx="67407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2290397" y="3435554"/>
            <a:ext cx="788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/>
              <a:t>V = 0</a:t>
            </a:r>
          </a:p>
        </p:txBody>
      </p:sp>
      <p:sp>
        <p:nvSpPr>
          <p:cNvPr id="420886" name="Text Box 22"/>
          <p:cNvSpPr txBox="1">
            <a:spLocks noChangeArrowheads="1"/>
          </p:cNvSpPr>
          <p:nvPr/>
        </p:nvSpPr>
        <p:spPr bwMode="auto">
          <a:xfrm>
            <a:off x="6159013" y="3435554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/>
              <a:t>V = V</a:t>
            </a:r>
            <a:r>
              <a:rPr kumimoji="1" lang="en-US" altLang="zh-TW" sz="2000" baseline="-25000"/>
              <a:t>0</a:t>
            </a:r>
            <a:endParaRPr kumimoji="1" lang="en-US" altLang="zh-TW" sz="2000"/>
          </a:p>
        </p:txBody>
      </p:sp>
      <p:sp>
        <p:nvSpPr>
          <p:cNvPr id="420887" name="Text Box 23"/>
          <p:cNvSpPr txBox="1">
            <a:spLocks noChangeArrowheads="1"/>
          </p:cNvSpPr>
          <p:nvPr/>
        </p:nvSpPr>
        <p:spPr bwMode="auto">
          <a:xfrm>
            <a:off x="152400" y="3800475"/>
            <a:ext cx="86574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zh-TW" altLang="en-US" sz="2000" dirty="0">
                <a:sym typeface="Symbol" pitchFamily="18" charset="2"/>
              </a:rPr>
              <a:t>: </a:t>
            </a:r>
            <a:r>
              <a:rPr kumimoji="1" lang="en-US" altLang="zh-TW" sz="2000" dirty="0" smtClean="0">
                <a:sym typeface="Symbol" pitchFamily="18" charset="2"/>
              </a:rPr>
              <a:t>time </a:t>
            </a:r>
            <a:r>
              <a:rPr kumimoji="1" lang="en-US" altLang="zh-TW" sz="2000" dirty="0">
                <a:sym typeface="Symbol" pitchFamily="18" charset="2"/>
              </a:rPr>
              <a:t>it takes for </a:t>
            </a:r>
            <a:r>
              <a:rPr kumimoji="1" lang="en-US" altLang="zh-TW" sz="2000" dirty="0" smtClean="0">
                <a:sym typeface="Symbol" pitchFamily="18" charset="2"/>
              </a:rPr>
              <a:t>fluid </a:t>
            </a:r>
            <a:r>
              <a:rPr kumimoji="1" lang="en-US" altLang="zh-TW" sz="2000" dirty="0">
                <a:sym typeface="Symbol" pitchFamily="18" charset="2"/>
              </a:rPr>
              <a:t>to move from a particular point to </a:t>
            </a:r>
            <a:r>
              <a:rPr kumimoji="1" lang="en-US" altLang="zh-TW" sz="2000" dirty="0" smtClean="0">
                <a:sym typeface="Symbol" pitchFamily="18" charset="2"/>
              </a:rPr>
              <a:t>end </a:t>
            </a:r>
            <a:r>
              <a:rPr kumimoji="1" lang="en-US" altLang="zh-TW" sz="2000" dirty="0">
                <a:sym typeface="Symbol" pitchFamily="18" charset="2"/>
              </a:rPr>
              <a:t>of the reactor</a:t>
            </a:r>
          </a:p>
        </p:txBody>
      </p:sp>
      <p:sp>
        <p:nvSpPr>
          <p:cNvPr id="420888" name="Text Box 24"/>
          <p:cNvSpPr txBox="1">
            <a:spLocks noChangeArrowheads="1"/>
          </p:cNvSpPr>
          <p:nvPr/>
        </p:nvSpPr>
        <p:spPr bwMode="auto">
          <a:xfrm>
            <a:off x="1981200" y="2564016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i="1" dirty="0" smtClean="0">
                <a:latin typeface="Symbol" pitchFamily="18" charset="2"/>
              </a:rPr>
              <a:t>u</a:t>
            </a:r>
            <a:r>
              <a:rPr kumimoji="1" lang="en-US" altLang="zh-TW" i="1" baseline="-25000" dirty="0" smtClean="0"/>
              <a:t>0</a:t>
            </a:r>
            <a:endParaRPr kumimoji="1" lang="en-US" altLang="zh-TW" i="1" dirty="0"/>
          </a:p>
        </p:txBody>
      </p:sp>
      <p:sp>
        <p:nvSpPr>
          <p:cNvPr id="420890" name="Rectangle 26"/>
          <p:cNvSpPr>
            <a:spLocks noChangeArrowheads="1"/>
          </p:cNvSpPr>
          <p:nvPr/>
        </p:nvSpPr>
        <p:spPr bwMode="auto">
          <a:xfrm>
            <a:off x="152401" y="4804357"/>
            <a:ext cx="874101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>
                <a:latin typeface="Symbol" pitchFamily="18" charset="2"/>
              </a:rPr>
              <a:t>0</a:t>
            </a:r>
            <a:r>
              <a:rPr lang="en-US" sz="2000" dirty="0" smtClean="0"/>
              <a:t>E</a:t>
            </a:r>
            <a:r>
              <a:rPr lang="en-US" sz="2000" dirty="0" smtClean="0">
                <a:latin typeface="Symbol" pitchFamily="18" charset="2"/>
              </a:rPr>
              <a:t>(l)Dl: </a:t>
            </a:r>
            <a:r>
              <a:rPr kumimoji="1" lang="en-US" altLang="zh-TW" sz="2000" dirty="0" smtClean="0"/>
              <a:t>Volumetric </a:t>
            </a:r>
            <a:r>
              <a:rPr kumimoji="1" lang="en-US" altLang="zh-TW" sz="2000" dirty="0"/>
              <a:t>flow rate of fluid fed into </a:t>
            </a:r>
            <a:r>
              <a:rPr kumimoji="1" lang="en-US" altLang="zh-TW" sz="2000" dirty="0" smtClean="0"/>
              <a:t>side ports of reactor </a:t>
            </a:r>
            <a:r>
              <a:rPr kumimoji="1" lang="en-US" altLang="zh-TW" sz="2000" dirty="0"/>
              <a:t>in </a:t>
            </a:r>
            <a:r>
              <a:rPr kumimoji="1" lang="en-US" altLang="zh-TW" sz="2000" dirty="0" smtClean="0"/>
              <a:t>interval </a:t>
            </a:r>
            <a:r>
              <a:rPr kumimoji="1" lang="en-US" altLang="zh-TW" sz="2000" dirty="0"/>
              <a:t>between </a:t>
            </a:r>
            <a:r>
              <a:rPr kumimoji="1" lang="zh-TW" altLang="en-US" sz="2000" i="1" dirty="0">
                <a:sym typeface="Symbol" pitchFamily="18" charset="2"/>
              </a:rPr>
              <a:t> + </a:t>
            </a:r>
            <a:r>
              <a:rPr kumimoji="1" lang="zh-TW" altLang="en-US" sz="2000" dirty="0">
                <a:sym typeface="Symbol" pitchFamily="18" charset="2"/>
              </a:rPr>
              <a:t> </a:t>
            </a:r>
            <a:r>
              <a:rPr kumimoji="1" lang="en-US" altLang="zh-TW" sz="2000" dirty="0" smtClean="0">
                <a:sym typeface="Symbol" pitchFamily="18" charset="2"/>
              </a:rPr>
              <a:t>&amp; </a:t>
            </a:r>
            <a:r>
              <a:rPr kumimoji="1" lang="zh-TW" altLang="en-US" sz="2000" i="1" dirty="0" smtClean="0">
                <a:sym typeface="Symbol" pitchFamily="18" charset="2"/>
              </a:rPr>
              <a:t></a:t>
            </a:r>
            <a:endParaRPr kumimoji="1" lang="en-US" altLang="zh-TW" sz="2000" dirty="0">
              <a:sym typeface="Symbol" pitchFamily="18" charset="2"/>
            </a:endParaRPr>
          </a:p>
        </p:txBody>
      </p:sp>
      <p:sp>
        <p:nvSpPr>
          <p:cNvPr id="420892" name="Rectangle 28"/>
          <p:cNvSpPr>
            <a:spLocks noChangeArrowheads="1"/>
          </p:cNvSpPr>
          <p:nvPr/>
        </p:nvSpPr>
        <p:spPr bwMode="auto">
          <a:xfrm>
            <a:off x="152401" y="5468708"/>
            <a:ext cx="8535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TW" sz="2000" dirty="0"/>
              <a:t>V</a:t>
            </a:r>
            <a:r>
              <a:rPr kumimoji="1" lang="en-US" altLang="zh-TW" sz="2000" dirty="0" smtClean="0"/>
              <a:t>olumetric </a:t>
            </a:r>
            <a:r>
              <a:rPr kumimoji="1" lang="en-US" altLang="zh-TW" sz="2000" dirty="0"/>
              <a:t>flow rate of fluid fed </a:t>
            </a:r>
            <a:r>
              <a:rPr kumimoji="1" lang="en-US" altLang="zh-TW" sz="2000" dirty="0" smtClean="0"/>
              <a:t>to reactor </a:t>
            </a:r>
            <a:r>
              <a:rPr kumimoji="1" lang="en-US" altLang="zh-TW" sz="2000" dirty="0"/>
              <a:t>at </a:t>
            </a:r>
            <a:r>
              <a:rPr kumimoji="1" lang="zh-TW" altLang="en-US" sz="2000" i="1" dirty="0" smtClean="0">
                <a:sym typeface="Symbol" pitchFamily="18" charset="2"/>
              </a:rPr>
              <a:t></a:t>
            </a:r>
            <a:r>
              <a:rPr kumimoji="1" lang="en-US" altLang="zh-TW" sz="2000" dirty="0" smtClean="0">
                <a:sym typeface="Symbol" pitchFamily="18" charset="2"/>
              </a:rPr>
              <a:t>:</a:t>
            </a:r>
            <a:endParaRPr kumimoji="1" lang="en-US" altLang="zh-TW" sz="2000" dirty="0">
              <a:sym typeface="Symbol" pitchFamily="18" charset="2"/>
            </a:endParaRPr>
          </a:p>
        </p:txBody>
      </p:sp>
      <p:graphicFrame>
        <p:nvGraphicFramePr>
          <p:cNvPr id="42089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3629"/>
              </p:ext>
            </p:extLst>
          </p:nvPr>
        </p:nvGraphicFramePr>
        <p:xfrm>
          <a:off x="5486400" y="5449658"/>
          <a:ext cx="35655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name="Equation" r:id="rId3" imgW="3873240" imgH="431640" progId="Equation.DSMT4">
                  <p:embed/>
                </p:oleObj>
              </mc:Choice>
              <mc:Fallback>
                <p:oleObj name="Equation" r:id="rId3" imgW="3873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49658"/>
                        <a:ext cx="35655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643478"/>
              </p:ext>
            </p:extLst>
          </p:nvPr>
        </p:nvGraphicFramePr>
        <p:xfrm>
          <a:off x="4165194" y="1752600"/>
          <a:ext cx="996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Equation" r:id="rId5" imgW="1079280" imgH="330120" progId="Equation.DSMT4">
                  <p:embed/>
                </p:oleObj>
              </mc:Choice>
              <mc:Fallback>
                <p:oleObj name="Equation" r:id="rId5" imgW="1079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194" y="1752600"/>
                        <a:ext cx="9969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9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914794"/>
              </p:ext>
            </p:extLst>
          </p:nvPr>
        </p:nvGraphicFramePr>
        <p:xfrm>
          <a:off x="3497262" y="2863850"/>
          <a:ext cx="6175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2" name="Equation" r:id="rId7" imgW="672840" imgH="330120" progId="Equation.DSMT4">
                  <p:embed/>
                </p:oleObj>
              </mc:Choice>
              <mc:Fallback>
                <p:oleObj name="Equation" r:id="rId7" imgW="672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2" y="2863850"/>
                        <a:ext cx="6175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96" name="Line 32"/>
          <p:cNvSpPr>
            <a:spLocks noChangeShapeType="1"/>
          </p:cNvSpPr>
          <p:nvPr/>
        </p:nvSpPr>
        <p:spPr bwMode="auto">
          <a:xfrm>
            <a:off x="4145280" y="3018041"/>
            <a:ext cx="274320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897" name="Text Box 33"/>
          <p:cNvSpPr txBox="1">
            <a:spLocks noChangeArrowheads="1"/>
          </p:cNvSpPr>
          <p:nvPr/>
        </p:nvSpPr>
        <p:spPr bwMode="auto">
          <a:xfrm>
            <a:off x="152401" y="6172200"/>
            <a:ext cx="67235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 dirty="0"/>
              <a:t>V</a:t>
            </a:r>
            <a:r>
              <a:rPr kumimoji="1" lang="en-US" altLang="zh-TW" sz="2000" dirty="0" smtClean="0"/>
              <a:t>olume </a:t>
            </a:r>
            <a:r>
              <a:rPr kumimoji="1" lang="en-US" altLang="zh-TW" sz="2000" dirty="0"/>
              <a:t>of fluid with life expectancy between </a:t>
            </a:r>
            <a:r>
              <a:rPr kumimoji="1" lang="zh-TW" altLang="en-US" sz="2000" i="1" dirty="0">
                <a:sym typeface="Symbol" pitchFamily="18" charset="2"/>
              </a:rPr>
              <a:t> + </a:t>
            </a:r>
            <a:r>
              <a:rPr kumimoji="1" lang="zh-TW" altLang="en-US" sz="2000" dirty="0">
                <a:sym typeface="Symbol" pitchFamily="18" charset="2"/>
              </a:rPr>
              <a:t> </a:t>
            </a:r>
            <a:r>
              <a:rPr kumimoji="1" lang="en-US" altLang="zh-TW" sz="2000" dirty="0" smtClean="0">
                <a:sym typeface="Symbol" pitchFamily="18" charset="2"/>
              </a:rPr>
              <a:t>&amp; </a:t>
            </a:r>
            <a:r>
              <a:rPr kumimoji="1" lang="zh-TW" altLang="en-US" sz="2000" i="1" dirty="0" smtClean="0">
                <a:sym typeface="Symbol" pitchFamily="18" charset="2"/>
              </a:rPr>
              <a:t></a:t>
            </a:r>
            <a:r>
              <a:rPr kumimoji="1" lang="en-US" altLang="zh-TW" sz="2000" dirty="0" smtClean="0">
                <a:sym typeface="Symbol" pitchFamily="18" charset="2"/>
              </a:rPr>
              <a:t>:</a:t>
            </a:r>
            <a:endParaRPr kumimoji="1" lang="en-US" altLang="zh-TW" sz="2000" dirty="0">
              <a:sym typeface="Symbol" pitchFamily="18" charset="2"/>
            </a:endParaRPr>
          </a:p>
        </p:txBody>
      </p:sp>
      <p:graphicFrame>
        <p:nvGraphicFramePr>
          <p:cNvPr id="42089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37367"/>
              </p:ext>
            </p:extLst>
          </p:nvPr>
        </p:nvGraphicFramePr>
        <p:xfrm>
          <a:off x="6635750" y="6210300"/>
          <a:ext cx="22034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name="Equation" r:id="rId9" imgW="2361960" imgH="380880" progId="Equation.DSMT4">
                  <p:embed/>
                </p:oleObj>
              </mc:Choice>
              <mc:Fallback>
                <p:oleObj name="Equation" r:id="rId9" imgW="23619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6210300"/>
                        <a:ext cx="22034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52401" y="415309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u(l):</a:t>
            </a:r>
            <a:r>
              <a:rPr lang="en-US" sz="2000" dirty="0" smtClean="0"/>
              <a:t> volumetric flow rate at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, = flow that entered at </a:t>
            </a:r>
            <a:r>
              <a:rPr lang="en-US" sz="2000" dirty="0" err="1" smtClean="0">
                <a:latin typeface="Symbol" pitchFamily="18" charset="2"/>
              </a:rPr>
              <a:t>l</a:t>
            </a:r>
            <a:r>
              <a:rPr lang="en-US" sz="2000" dirty="0" err="1" smtClean="0"/>
              <a:t>+</a:t>
            </a:r>
            <a:r>
              <a:rPr lang="en-US" sz="2000" dirty="0" err="1" smtClean="0">
                <a:latin typeface="Symbol" pitchFamily="18" charset="2"/>
              </a:rPr>
              <a:t>Dl</a:t>
            </a:r>
            <a:r>
              <a:rPr lang="en-US" sz="2000" dirty="0" smtClean="0"/>
              <a:t> plus what entered through the sides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6600" y="583065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fraction of effluent in reactor for less than time 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01456" y="5535586"/>
            <a:ext cx="548640" cy="27432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0800000" flipV="1">
            <a:off x="8182584" y="5773914"/>
            <a:ext cx="228600" cy="1524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386037" y="1752600"/>
            <a:ext cx="832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US" sz="2000" dirty="0">
                <a:sym typeface="Symbol" pitchFamily="18" charset="2"/>
              </a:rPr>
              <a:t> </a:t>
            </a:r>
            <a:r>
              <a:rPr kumimoji="1" lang="zh-TW" altLang="en-US" sz="2000" dirty="0" smtClean="0">
                <a:sym typeface="Symbol" pitchFamily="18" charset="2"/>
              </a:rPr>
              <a:t></a:t>
            </a:r>
            <a:r>
              <a:rPr kumimoji="1" lang="zh-TW" altLang="en-US" sz="2000" dirty="0" smtClean="0">
                <a:latin typeface="Arial"/>
                <a:cs typeface="Arial"/>
                <a:sym typeface="Symbol" pitchFamily="18" charset="2"/>
              </a:rPr>
              <a:t>∞</a:t>
            </a:r>
            <a:endParaRPr kumimoji="1" lang="zh-TW" altLang="en-US" sz="2000" dirty="0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4678459" y="3403600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US" sz="2000" dirty="0">
                <a:sym typeface="Symbol" pitchFamily="18" charset="2"/>
              </a:rPr>
              <a:t> </a:t>
            </a:r>
            <a:endParaRPr kumimoji="1" lang="zh-TW" altLang="en-US" sz="2000" dirty="0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>
            <a:off x="4876800" y="3032760"/>
            <a:ext cx="274320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226985"/>
              </p:ext>
            </p:extLst>
          </p:nvPr>
        </p:nvGraphicFramePr>
        <p:xfrm>
          <a:off x="5270500" y="2862263"/>
          <a:ext cx="2682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Equation" r:id="rId11" imgW="291960" imgH="330120" progId="Equation.DSMT4">
                  <p:embed/>
                </p:oleObj>
              </mc:Choice>
              <mc:Fallback>
                <p:oleObj name="Equation" r:id="rId11" imgW="2919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2862263"/>
                        <a:ext cx="268288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3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</a:t>
            </a:r>
            <a:r>
              <a:rPr lang="en-US" dirty="0" err="1" smtClean="0"/>
              <a:t>Mixedness</a:t>
            </a:r>
            <a:r>
              <a:rPr lang="en-US" dirty="0" smtClean="0"/>
              <a:t> &amp; Polymath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4845622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Also need to replace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because Polymath cannot calculate as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gets smaller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23103"/>
              </p:ext>
            </p:extLst>
          </p:nvPr>
        </p:nvGraphicFramePr>
        <p:xfrm>
          <a:off x="3159919" y="990600"/>
          <a:ext cx="28241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3" imgW="2819160" imgH="723600" progId="Equation.DSMT4">
                  <p:embed/>
                </p:oleObj>
              </mc:Choice>
              <mc:Fallback>
                <p:oleObj name="Equation" r:id="rId3" imgW="28191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919" y="990600"/>
                        <a:ext cx="28241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781908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E(t) must be specified  </a:t>
            </a:r>
          </a:p>
          <a:p>
            <a:pPr marL="341313" indent="120650">
              <a:buFont typeface="Arial" pitchFamily="34" charset="0"/>
              <a:buChar char="•"/>
            </a:pPr>
            <a:r>
              <a:rPr lang="en-US" sz="2000" dirty="0" smtClean="0"/>
              <a:t>Often it is an expression that fits the experimental data</a:t>
            </a:r>
          </a:p>
          <a:p>
            <a:pPr marL="341313" indent="120650">
              <a:buFont typeface="Arial" pitchFamily="34" charset="0"/>
              <a:buChar char="•"/>
            </a:pPr>
            <a:r>
              <a:rPr lang="en-US" sz="2000" dirty="0" smtClean="0"/>
              <a:t>2 curves, one on the increasing side, and a second for the decreasing side</a:t>
            </a:r>
          </a:p>
          <a:p>
            <a:pPr marL="341313" indent="120650">
              <a:buFont typeface="Arial" pitchFamily="34" charset="0"/>
              <a:buChar char="•"/>
            </a:pPr>
            <a:r>
              <a:rPr lang="en-US" sz="2000" dirty="0" smtClean="0"/>
              <a:t>Use the IF function to specify which E is used when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24200" y="3382108"/>
            <a:ext cx="2757365" cy="1569721"/>
            <a:chOff x="2513135" y="4095286"/>
            <a:chExt cx="2757365" cy="1641939"/>
          </a:xfrm>
        </p:grpSpPr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2513135" y="4343400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dirty="0" smtClean="0"/>
                <a:t>E</a:t>
              </a:r>
              <a:endParaRPr lang="en-US" altLang="zh-TW" sz="2000" dirty="0"/>
            </a:p>
          </p:txBody>
        </p:sp>
        <p:grpSp>
          <p:nvGrpSpPr>
            <p:cNvPr id="10" name="Group 12"/>
            <p:cNvGrpSpPr/>
            <p:nvPr/>
          </p:nvGrpSpPr>
          <p:grpSpPr>
            <a:xfrm>
              <a:off x="2882900" y="4095286"/>
              <a:ext cx="2387600" cy="1641939"/>
              <a:chOff x="2882900" y="4095286"/>
              <a:chExt cx="2387600" cy="1641939"/>
            </a:xfrm>
          </p:grpSpPr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 flipV="1">
                <a:off x="2882900" y="4095286"/>
                <a:ext cx="0" cy="124341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>
                <a:off x="2895600" y="5334000"/>
                <a:ext cx="22256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5016500" y="5340350"/>
                <a:ext cx="254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/>
                  <a:t>t</a:t>
                </a:r>
              </a:p>
            </p:txBody>
          </p:sp>
          <p:sp>
            <p:nvSpPr>
              <p:cNvPr id="14" name="Freeform 26"/>
              <p:cNvSpPr>
                <a:spLocks/>
              </p:cNvSpPr>
              <p:nvPr/>
            </p:nvSpPr>
            <p:spPr bwMode="auto">
              <a:xfrm>
                <a:off x="2905328" y="4516880"/>
                <a:ext cx="2054225" cy="822325"/>
              </a:xfrm>
              <a:custGeom>
                <a:avLst/>
                <a:gdLst/>
                <a:ahLst/>
                <a:cxnLst>
                  <a:cxn ang="0">
                    <a:pos x="0" y="511"/>
                  </a:cxn>
                  <a:cxn ang="0">
                    <a:pos x="289" y="409"/>
                  </a:cxn>
                  <a:cxn ang="0">
                    <a:pos x="624" y="121"/>
                  </a:cxn>
                  <a:cxn ang="0">
                    <a:pos x="881" y="20"/>
                  </a:cxn>
                  <a:cxn ang="0">
                    <a:pos x="1161" y="12"/>
                  </a:cxn>
                  <a:cxn ang="0">
                    <a:pos x="1411" y="90"/>
                  </a:cxn>
                  <a:cxn ang="0">
                    <a:pos x="1683" y="269"/>
                  </a:cxn>
                  <a:cxn ang="0">
                    <a:pos x="1925" y="448"/>
                  </a:cxn>
                  <a:cxn ang="0">
                    <a:pos x="2167" y="518"/>
                  </a:cxn>
                </a:cxnLst>
                <a:rect l="0" t="0" r="r" b="b"/>
                <a:pathLst>
                  <a:path w="2167" h="518">
                    <a:moveTo>
                      <a:pt x="0" y="511"/>
                    </a:moveTo>
                    <a:cubicBezTo>
                      <a:pt x="92" y="492"/>
                      <a:pt x="185" y="474"/>
                      <a:pt x="289" y="409"/>
                    </a:cubicBezTo>
                    <a:cubicBezTo>
                      <a:pt x="393" y="344"/>
                      <a:pt x="525" y="186"/>
                      <a:pt x="624" y="121"/>
                    </a:cubicBezTo>
                    <a:cubicBezTo>
                      <a:pt x="723" y="56"/>
                      <a:pt x="792" y="38"/>
                      <a:pt x="881" y="20"/>
                    </a:cubicBezTo>
                    <a:cubicBezTo>
                      <a:pt x="970" y="2"/>
                      <a:pt x="1073" y="0"/>
                      <a:pt x="1161" y="12"/>
                    </a:cubicBezTo>
                    <a:cubicBezTo>
                      <a:pt x="1249" y="24"/>
                      <a:pt x="1324" y="47"/>
                      <a:pt x="1411" y="90"/>
                    </a:cubicBezTo>
                    <a:cubicBezTo>
                      <a:pt x="1498" y="133"/>
                      <a:pt x="1597" y="209"/>
                      <a:pt x="1683" y="269"/>
                    </a:cubicBezTo>
                    <a:cubicBezTo>
                      <a:pt x="1769" y="329"/>
                      <a:pt x="1844" y="407"/>
                      <a:pt x="1925" y="448"/>
                    </a:cubicBezTo>
                    <a:cubicBezTo>
                      <a:pt x="2006" y="489"/>
                      <a:pt x="2086" y="503"/>
                      <a:pt x="2167" y="518"/>
                    </a:cubicBezTo>
                  </a:path>
                </a:pathLst>
              </a:custGeom>
              <a:noFill/>
              <a:ln w="38100" cap="flat" cmpd="sng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 rot="5400000">
            <a:off x="3962400" y="4036635"/>
            <a:ext cx="1066800" cy="1588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810000" y="3484919"/>
            <a:ext cx="450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E</a:t>
            </a:r>
            <a:r>
              <a:rPr lang="en-US" altLang="zh-TW" sz="2000" baseline="-25000" dirty="0" smtClean="0"/>
              <a:t>1</a:t>
            </a:r>
            <a:endParaRPr lang="en-US" altLang="zh-TW" sz="2000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4800600" y="3484919"/>
            <a:ext cx="450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E</a:t>
            </a:r>
            <a:r>
              <a:rPr lang="en-US" altLang="zh-TW" sz="2000" baseline="-25000" dirty="0" smtClean="0"/>
              <a:t>2</a:t>
            </a:r>
            <a:endParaRPr lang="en-US" altLang="zh-TW" sz="20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646003"/>
              </p:ext>
            </p:extLst>
          </p:nvPr>
        </p:nvGraphicFramePr>
        <p:xfrm>
          <a:off x="1822450" y="5261363"/>
          <a:ext cx="549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5" imgW="5499000" imgH="330120" progId="Equation.DSMT4">
                  <p:embed/>
                </p:oleObj>
              </mc:Choice>
              <mc:Fallback>
                <p:oleObj name="Equation" r:id="rId5" imgW="5499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261363"/>
                        <a:ext cx="5499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232551"/>
              </p:ext>
            </p:extLst>
          </p:nvPr>
        </p:nvGraphicFramePr>
        <p:xfrm>
          <a:off x="1658937" y="5699513"/>
          <a:ext cx="33702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7" imgW="3365280" imgH="812520" progId="Equation.DSMT4">
                  <p:embed/>
                </p:oleObj>
              </mc:Choice>
              <mc:Fallback>
                <p:oleObj name="Equation" r:id="rId7" imgW="33652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7" y="5699513"/>
                        <a:ext cx="33702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05400" y="5743963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Note that the sign on each term changes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98490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FF"/>
                </a:solidFill>
              </a:rPr>
              <a:t>Mole balance on A gives: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1698549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fraction of effluent in reactor for less than time 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45424" y="1381328"/>
            <a:ext cx="548640" cy="27432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0800000" flipV="1">
            <a:off x="4826552" y="1619656"/>
            <a:ext cx="228600" cy="1524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97674" y="853552"/>
            <a:ext cx="3411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cs typeface="Arial"/>
              </a:rPr>
              <a:t>residence time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cs typeface="Arial"/>
              </a:rPr>
              <a:t>distribution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cs typeface="Arial"/>
              </a:rPr>
              <a:t>function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26552" y="949569"/>
            <a:ext cx="659848" cy="3584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09846" y="1066800"/>
            <a:ext cx="141165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5800" y="36193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See section 13.8 in book</a:t>
            </a:r>
          </a:p>
        </p:txBody>
      </p:sp>
    </p:spTree>
    <p:extLst>
      <p:ext uri="{BB962C8B-B14F-4D97-AF65-F5344CB8AC3E}">
        <p14:creationId xmlns:p14="http://schemas.microsoft.com/office/powerpoint/2010/main" val="3384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0"/>
          <p:cNvPicPr>
            <a:picLocks noChangeAspect="1" noChangeArrowheads="1"/>
          </p:cNvPicPr>
          <p:nvPr/>
        </p:nvPicPr>
        <p:blipFill>
          <a:blip r:embed="rId2" cstate="print"/>
          <a:srcRect t="1833"/>
          <a:stretch>
            <a:fillRect/>
          </a:stretch>
        </p:blipFill>
        <p:spPr bwMode="auto">
          <a:xfrm>
            <a:off x="0" y="2438400"/>
            <a:ext cx="83947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</a:t>
            </a:r>
            <a:r>
              <a:rPr lang="en-US" dirty="0" err="1" smtClean="0"/>
              <a:t>Nonideal</a:t>
            </a:r>
            <a:r>
              <a:rPr lang="en-US" dirty="0" smtClean="0"/>
              <a:t> Flow in a PBR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algn="just">
              <a:buFont typeface="Arial" pitchFamily="34" charset="0"/>
              <a:buChar char="•"/>
            </a:pPr>
            <a:r>
              <a:rPr lang="en-US" sz="2000" u="sng" baseline="0" dirty="0" smtClean="0">
                <a:solidFill>
                  <a:srgbClr val="7030A0"/>
                </a:solidFill>
              </a:rPr>
              <a:t>Ideal plug flow reactor</a:t>
            </a:r>
            <a:r>
              <a:rPr lang="en-US" sz="2000" baseline="0" dirty="0" smtClean="0"/>
              <a:t>: all reactant and product molecules at any given axial position move at same rate in the direction of the bulk fluid flow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u="sng" baseline="0" dirty="0" smtClean="0">
                <a:solidFill>
                  <a:srgbClr val="7030A0"/>
                </a:solidFill>
              </a:rPr>
              <a:t>Real plug flow reactor</a:t>
            </a:r>
            <a:r>
              <a:rPr lang="en-US" sz="2000" baseline="0" dirty="0" smtClean="0"/>
              <a:t>: fluid velocity profiles, turbulent mixing, &amp; molecular diffusion cause molecules to move with changing speeds and in different directions</a:t>
            </a:r>
            <a:r>
              <a:rPr lang="en-US" sz="2000" b="1" baseline="0" dirty="0" smtClean="0"/>
              <a:t> </a:t>
            </a:r>
            <a:endParaRPr lang="en-US" sz="2000" b="1" baseline="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 t="28888" r="39860" b="50000"/>
          <a:stretch>
            <a:fillRect/>
          </a:stretch>
        </p:blipFill>
        <p:spPr bwMode="auto">
          <a:xfrm>
            <a:off x="5638800" y="5410200"/>
            <a:ext cx="327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934200" y="5124856"/>
            <a:ext cx="1173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channeling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508124"/>
            <a:ext cx="127791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Dead zones</a:t>
            </a:r>
          </a:p>
        </p:txBody>
      </p:sp>
    </p:spTree>
    <p:extLst>
      <p:ext uri="{BB962C8B-B14F-4D97-AF65-F5344CB8AC3E}">
        <p14:creationId xmlns:p14="http://schemas.microsoft.com/office/powerpoint/2010/main" val="16509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381000" y="1613912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/>
              <a:t>RTD is </a:t>
            </a:r>
            <a:r>
              <a:rPr lang="en-US" sz="2000" baseline="0" dirty="0" smtClean="0"/>
              <a:t>experimentally determined by </a:t>
            </a:r>
            <a:r>
              <a:rPr lang="en-US" sz="2000" baseline="0" dirty="0"/>
              <a:t>injecting an </a:t>
            </a:r>
            <a:r>
              <a:rPr lang="en-US" sz="2000" baseline="0" dirty="0" smtClean="0"/>
              <a:t>inert “tracer” </a:t>
            </a:r>
            <a:r>
              <a:rPr lang="en-US" sz="2000" baseline="0" dirty="0"/>
              <a:t>at t=0 and measuring </a:t>
            </a:r>
            <a:r>
              <a:rPr lang="en-US" sz="2000" baseline="0" dirty="0" smtClean="0"/>
              <a:t>the tracer concentration C(t) at exit </a:t>
            </a:r>
            <a:r>
              <a:rPr lang="en-US" sz="2000" baseline="0" dirty="0"/>
              <a:t>as a function of </a:t>
            </a:r>
            <a:r>
              <a:rPr lang="en-US" sz="2000" baseline="0" dirty="0" smtClean="0"/>
              <a:t>time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Residence Time 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3095" y="888032"/>
            <a:ext cx="5817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RTD </a:t>
            </a:r>
            <a:r>
              <a:rPr lang="en-US" sz="2000" dirty="0" smtClean="0">
                <a:latin typeface="Arial"/>
                <a:cs typeface="Arial"/>
              </a:rPr>
              <a:t>≡ E(t) ≡ “residence time distribution” function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24754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/>
                <a:cs typeface="Arial"/>
              </a:rPr>
              <a:t>RTD describes the amount of time molecules have spent in the reactor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543719"/>
              </p:ext>
            </p:extLst>
          </p:nvPr>
        </p:nvGraphicFramePr>
        <p:xfrm>
          <a:off x="1411288" y="3954463"/>
          <a:ext cx="63214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Equation" r:id="rId3" imgW="7556400" imgH="787320" progId="Equation.DSMT4">
                  <p:embed/>
                </p:oleObj>
              </mc:Choice>
              <mc:Fallback>
                <p:oleObj name="Equation" r:id="rId3" imgW="75564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3954463"/>
                        <a:ext cx="63214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228600" y="2362200"/>
            <a:ext cx="8556175" cy="1680012"/>
            <a:chOff x="228600" y="2551390"/>
            <a:chExt cx="8556175" cy="1680012"/>
          </a:xfrm>
        </p:grpSpPr>
        <p:sp>
          <p:nvSpPr>
            <p:cNvPr id="34818" name="Rectangle 5"/>
            <p:cNvSpPr>
              <a:spLocks noChangeArrowheads="1"/>
            </p:cNvSpPr>
            <p:nvPr/>
          </p:nvSpPr>
          <p:spPr bwMode="auto">
            <a:xfrm>
              <a:off x="228600" y="2555002"/>
              <a:ext cx="2629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solidFill>
                    <a:srgbClr val="0000CC"/>
                  </a:solidFill>
                </a:rPr>
                <a:t>Measurement of RTD</a:t>
              </a:r>
              <a:endParaRPr lang="en-US" sz="2000" baseline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9024" y="3168870"/>
              <a:ext cx="1593706" cy="61555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>
                  <a:latin typeface="Arial"/>
                  <a:cs typeface="Arial"/>
                </a:rPr>
                <a:t>↑</a:t>
              </a:r>
              <a:endParaRPr lang="en-US" sz="1700" dirty="0" smtClean="0"/>
            </a:p>
            <a:p>
              <a:r>
                <a:rPr lang="en-US" sz="1700" dirty="0" smtClean="0"/>
                <a:t>Pulse injection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6950" y="3224050"/>
              <a:ext cx="1107996" cy="61555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>
                  <a:latin typeface="Arial"/>
                  <a:cs typeface="Arial"/>
                </a:rPr>
                <a:t>↓</a:t>
              </a:r>
              <a:endParaRPr lang="en-US" sz="1700" dirty="0" smtClean="0"/>
            </a:p>
            <a:p>
              <a:r>
                <a:rPr lang="en-US" sz="1700" dirty="0" smtClean="0"/>
                <a:t>Detection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516244" y="3191726"/>
              <a:ext cx="146304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981200" y="2963920"/>
              <a:ext cx="26670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Reactor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648200" y="3191726"/>
              <a:ext cx="11887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5140722" y="2994730"/>
              <a:ext cx="356188" cy="400110"/>
              <a:chOff x="5140722" y="2994730"/>
              <a:chExt cx="356188" cy="40011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140722" y="2994730"/>
                <a:ext cx="3561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181600" y="3048000"/>
                <a:ext cx="274320" cy="2743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U-Turn Arrow 32"/>
            <p:cNvSpPr/>
            <p:nvPr/>
          </p:nvSpPr>
          <p:spPr>
            <a:xfrm>
              <a:off x="5257800" y="2551390"/>
              <a:ext cx="1981200" cy="381000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867400" y="2590800"/>
              <a:ext cx="2917375" cy="1640602"/>
              <a:chOff x="2360735" y="4069080"/>
              <a:chExt cx="2917375" cy="1640602"/>
            </a:xfrm>
          </p:grpSpPr>
          <p:sp>
            <p:nvSpPr>
              <p:cNvPr id="35" name="Text Box 24"/>
              <p:cNvSpPr txBox="1">
                <a:spLocks noChangeArrowheads="1"/>
              </p:cNvSpPr>
              <p:nvPr/>
            </p:nvSpPr>
            <p:spPr bwMode="auto">
              <a:xfrm>
                <a:off x="2360735" y="4450080"/>
                <a:ext cx="58221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1" dirty="0" smtClean="0"/>
                  <a:t>C(t)</a:t>
                </a:r>
                <a:endParaRPr lang="en-US" altLang="zh-TW" b="1" dirty="0"/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3884735" y="4069080"/>
                <a:ext cx="106792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i="1" dirty="0" smtClean="0"/>
                  <a:t>C </a:t>
                </a:r>
                <a:r>
                  <a:rPr lang="en-US" altLang="zh-TW" sz="2000" i="1" dirty="0"/>
                  <a:t>curve</a:t>
                </a:r>
              </a:p>
            </p:txBody>
          </p:sp>
          <p:grpSp>
            <p:nvGrpSpPr>
              <p:cNvPr id="37" name="Group 12"/>
              <p:cNvGrpSpPr/>
              <p:nvPr/>
            </p:nvGrpSpPr>
            <p:grpSpPr>
              <a:xfrm>
                <a:off x="2882900" y="4145280"/>
                <a:ext cx="2395210" cy="1564402"/>
                <a:chOff x="2882900" y="4145280"/>
                <a:chExt cx="2395210" cy="1564402"/>
              </a:xfrm>
            </p:grpSpPr>
            <p:sp>
              <p:nvSpPr>
                <p:cNvPr id="3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82900" y="4145280"/>
                  <a:ext cx="0" cy="1188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17"/>
                <p:cNvSpPr>
                  <a:spLocks noChangeShapeType="1"/>
                </p:cNvSpPr>
                <p:nvPr/>
              </p:nvSpPr>
              <p:spPr bwMode="auto">
                <a:xfrm>
                  <a:off x="2895600" y="5334000"/>
                  <a:ext cx="22256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016500" y="5340350"/>
                  <a:ext cx="26161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 dirty="0"/>
                    <a:t>t</a:t>
                  </a:r>
                </a:p>
              </p:txBody>
            </p:sp>
            <p:sp>
              <p:nvSpPr>
                <p:cNvPr id="41" name="Freeform 26"/>
                <p:cNvSpPr>
                  <a:spLocks/>
                </p:cNvSpPr>
                <p:nvPr/>
              </p:nvSpPr>
              <p:spPr bwMode="auto">
                <a:xfrm>
                  <a:off x="2905328" y="4516880"/>
                  <a:ext cx="2054225" cy="822325"/>
                </a:xfrm>
                <a:custGeom>
                  <a:avLst/>
                  <a:gdLst/>
                  <a:ahLst/>
                  <a:cxnLst>
                    <a:cxn ang="0">
                      <a:pos x="0" y="511"/>
                    </a:cxn>
                    <a:cxn ang="0">
                      <a:pos x="289" y="409"/>
                    </a:cxn>
                    <a:cxn ang="0">
                      <a:pos x="624" y="121"/>
                    </a:cxn>
                    <a:cxn ang="0">
                      <a:pos x="881" y="20"/>
                    </a:cxn>
                    <a:cxn ang="0">
                      <a:pos x="1161" y="12"/>
                    </a:cxn>
                    <a:cxn ang="0">
                      <a:pos x="1411" y="90"/>
                    </a:cxn>
                    <a:cxn ang="0">
                      <a:pos x="1683" y="269"/>
                    </a:cxn>
                    <a:cxn ang="0">
                      <a:pos x="1925" y="448"/>
                    </a:cxn>
                    <a:cxn ang="0">
                      <a:pos x="2167" y="518"/>
                    </a:cxn>
                  </a:cxnLst>
                  <a:rect l="0" t="0" r="r" b="b"/>
                  <a:pathLst>
                    <a:path w="2167" h="518">
                      <a:moveTo>
                        <a:pt x="0" y="511"/>
                      </a:moveTo>
                      <a:cubicBezTo>
                        <a:pt x="92" y="492"/>
                        <a:pt x="185" y="474"/>
                        <a:pt x="289" y="409"/>
                      </a:cubicBezTo>
                      <a:cubicBezTo>
                        <a:pt x="393" y="344"/>
                        <a:pt x="525" y="186"/>
                        <a:pt x="624" y="121"/>
                      </a:cubicBezTo>
                      <a:cubicBezTo>
                        <a:pt x="723" y="56"/>
                        <a:pt x="792" y="38"/>
                        <a:pt x="881" y="20"/>
                      </a:cubicBezTo>
                      <a:cubicBezTo>
                        <a:pt x="970" y="2"/>
                        <a:pt x="1073" y="0"/>
                        <a:pt x="1161" y="12"/>
                      </a:cubicBezTo>
                      <a:cubicBezTo>
                        <a:pt x="1249" y="24"/>
                        <a:pt x="1324" y="47"/>
                        <a:pt x="1411" y="90"/>
                      </a:cubicBezTo>
                      <a:cubicBezTo>
                        <a:pt x="1498" y="133"/>
                        <a:pt x="1597" y="209"/>
                        <a:pt x="1683" y="269"/>
                      </a:cubicBezTo>
                      <a:cubicBezTo>
                        <a:pt x="1769" y="329"/>
                        <a:pt x="1844" y="407"/>
                        <a:pt x="1925" y="448"/>
                      </a:cubicBezTo>
                      <a:cubicBezTo>
                        <a:pt x="2006" y="489"/>
                        <a:pt x="2086" y="503"/>
                        <a:pt x="2167" y="518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accent1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2" name="Group 41"/>
          <p:cNvGrpSpPr/>
          <p:nvPr/>
        </p:nvGrpSpPr>
        <p:grpSpPr>
          <a:xfrm>
            <a:off x="1423194" y="5845314"/>
            <a:ext cx="6297613" cy="707886"/>
            <a:chOff x="-1371600" y="4419600"/>
            <a:chExt cx="6297613" cy="707886"/>
          </a:xfrm>
        </p:grpSpPr>
        <p:sp>
          <p:nvSpPr>
            <p:cNvPr id="43" name="Rectangle 42"/>
            <p:cNvSpPr/>
            <p:nvPr/>
          </p:nvSpPr>
          <p:spPr>
            <a:xfrm>
              <a:off x="-1371600" y="4419600"/>
              <a:ext cx="5257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cs typeface="Arial"/>
                </a:rPr>
                <a:t>Fraction of material leaving reactor that has been inside reactor for a time between t</a:t>
              </a:r>
              <a:r>
                <a:rPr lang="en-US" sz="2000" baseline="-25000" dirty="0" smtClean="0">
                  <a:cs typeface="Arial"/>
                </a:rPr>
                <a:t>1</a:t>
              </a:r>
              <a:r>
                <a:rPr lang="en-US" sz="2000" dirty="0" smtClean="0">
                  <a:cs typeface="Arial"/>
                </a:rPr>
                <a:t> &amp; t</a:t>
              </a:r>
              <a:r>
                <a:rPr lang="en-US" sz="2000" baseline="-25000" dirty="0" smtClean="0">
                  <a:cs typeface="Arial"/>
                </a:rPr>
                <a:t>2</a:t>
              </a:r>
              <a:endParaRPr lang="en-US" sz="2000" dirty="0"/>
            </a:p>
          </p:txBody>
        </p:sp>
        <p:graphicFrame>
          <p:nvGraphicFramePr>
            <p:cNvPr id="44" name="Object 10"/>
            <p:cNvGraphicFramePr>
              <a:graphicFrameLocks noChangeAspect="1"/>
            </p:cNvGraphicFramePr>
            <p:nvPr/>
          </p:nvGraphicFramePr>
          <p:xfrm>
            <a:off x="3843338" y="4493122"/>
            <a:ext cx="1082675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1" name="Equation" r:id="rId5" imgW="1282680" imgH="507960" progId="Equation.DSMT4">
                    <p:embed/>
                  </p:oleObj>
                </mc:Choice>
                <mc:Fallback>
                  <p:oleObj name="Equation" r:id="rId5" imgW="128268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338" y="4493122"/>
                          <a:ext cx="1082675" cy="511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" name="Object 10"/>
          <p:cNvGraphicFramePr>
            <a:graphicFrameLocks noChangeAspect="1"/>
          </p:cNvGraphicFramePr>
          <p:nvPr/>
        </p:nvGraphicFramePr>
        <p:xfrm>
          <a:off x="838200" y="4991101"/>
          <a:ext cx="10874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Equation" r:id="rId7" imgW="1282680" imgH="736560" progId="Equation.DSMT4">
                  <p:embed/>
                </p:oleObj>
              </mc:Choice>
              <mc:Fallback>
                <p:oleObj name="Equation" r:id="rId7" imgW="12826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91101"/>
                        <a:ext cx="1087438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286000" y="4914901"/>
            <a:ext cx="6311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E(t)=0 for t&lt;0 since no tracer can exit before it enters</a:t>
            </a:r>
          </a:p>
          <a:p>
            <a:r>
              <a:rPr lang="en-US" sz="2000" dirty="0" smtClean="0"/>
              <a:t>E(t)</a:t>
            </a:r>
            <a:r>
              <a:rPr lang="en-US" sz="2000" dirty="0" smtClean="0">
                <a:latin typeface="Arial"/>
                <a:cs typeface="Arial"/>
              </a:rPr>
              <a:t>≥0 for t&gt;0 since mass fractions are always positive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995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</a:t>
            </a:r>
            <a:r>
              <a:rPr lang="en-US" sz="2000" dirty="0" smtClean="0">
                <a:solidFill>
                  <a:srgbClr val="7030A0"/>
                </a:solidFill>
              </a:rPr>
              <a:t>Construct a figure of C(t) &amp; E(t) and calculate the fraction of material that spent between 3 &amp; 6 min in the reactor 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6200" y="3048000"/>
          <a:ext cx="32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667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C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time: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513112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00FF"/>
                </a:solidFill>
              </a:rPr>
              <a:t>To tabulate E(t)</a:t>
            </a:r>
            <a:r>
              <a:rPr lang="en-US" sz="2000" dirty="0" smtClean="0">
                <a:solidFill>
                  <a:srgbClr val="0000FF"/>
                </a:solidFill>
              </a:rPr>
              <a:t>: divide C(t) by the total area under the C(t) curve, which must be numerically evaluated as shown below: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117831"/>
              </p:ext>
            </p:extLst>
          </p:nvPr>
        </p:nvGraphicFramePr>
        <p:xfrm>
          <a:off x="3136900" y="5867400"/>
          <a:ext cx="5664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4" imgW="5663880" imgH="736560" progId="Equation.DSMT4">
                  <p:embed/>
                </p:oleObj>
              </mc:Choice>
              <mc:Fallback>
                <p:oleObj name="Equation" r:id="rId4" imgW="5663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5867400"/>
                        <a:ext cx="5664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211978"/>
              </p:ext>
            </p:extLst>
          </p:nvPr>
        </p:nvGraphicFramePr>
        <p:xfrm>
          <a:off x="4489450" y="35052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6" imgW="3429000" imgH="736560" progId="Equation.DSMT4">
                  <p:embed/>
                </p:oleObj>
              </mc:Choice>
              <mc:Fallback>
                <p:oleObj name="Equation" r:id="rId6" imgW="3429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3505200"/>
                        <a:ext cx="342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783230"/>
              </p:ext>
            </p:extLst>
          </p:nvPr>
        </p:nvGraphicFramePr>
        <p:xfrm>
          <a:off x="4686300" y="5105400"/>
          <a:ext cx="3111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Equation" r:id="rId8" imgW="3111480" imgH="812520" progId="Equation.DSMT4">
                  <p:embed/>
                </p:oleObj>
              </mc:Choice>
              <mc:Fallback>
                <p:oleObj name="Equation" r:id="rId8" imgW="3111480" imgH="8125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5105400"/>
                        <a:ext cx="3111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673791"/>
              </p:ext>
            </p:extLst>
          </p:nvPr>
        </p:nvGraphicFramePr>
        <p:xfrm>
          <a:off x="3181350" y="4267200"/>
          <a:ext cx="5943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10" imgW="5943600" imgH="812520" progId="Equation.DSMT4">
                  <p:embed/>
                </p:oleObj>
              </mc:Choice>
              <mc:Fallback>
                <p:oleObj name="Equation" r:id="rId10" imgW="5943600" imgH="8125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4267200"/>
                        <a:ext cx="5943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</a:t>
            </a:r>
            <a:r>
              <a:rPr lang="en-US" sz="2000" dirty="0" smtClean="0">
                <a:solidFill>
                  <a:srgbClr val="7030A0"/>
                </a:solidFill>
              </a:rPr>
              <a:t>Construct a figure of C(t) &amp; E(t) and calculate the fraction of material that spent between 3 &amp; 6 min in the reactor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500" y="3832807"/>
            <a:ext cx="2544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Tabulate E(t): divide C(t) by the total area under the C(t) curve: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446451"/>
              </p:ext>
            </p:extLst>
          </p:nvPr>
        </p:nvGraphicFramePr>
        <p:xfrm>
          <a:off x="1739900" y="3020007"/>
          <a:ext cx="2235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3" imgW="2234880" imgH="736560" progId="Equation.DSMT4">
                  <p:embed/>
                </p:oleObj>
              </mc:Choice>
              <mc:Fallback>
                <p:oleObj name="Equation" r:id="rId3" imgW="2234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020007"/>
                        <a:ext cx="2235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674522"/>
              </p:ext>
            </p:extLst>
          </p:nvPr>
        </p:nvGraphicFramePr>
        <p:xfrm>
          <a:off x="3213100" y="3832807"/>
          <a:ext cx="14351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Equation" r:id="rId5" imgW="1714320" imgH="1079280" progId="Equation.DSMT4">
                  <p:embed/>
                </p:oleObj>
              </mc:Choice>
              <mc:Fallback>
                <p:oleObj name="Equation" r:id="rId5" imgW="17143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832807"/>
                        <a:ext cx="14351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39792"/>
              </p:ext>
            </p:extLst>
          </p:nvPr>
        </p:nvGraphicFramePr>
        <p:xfrm>
          <a:off x="850900" y="5129795"/>
          <a:ext cx="13604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Equation" r:id="rId7" imgW="1625400" imgH="609480" progId="Equation.DSMT4">
                  <p:embed/>
                </p:oleObj>
              </mc:Choice>
              <mc:Fallback>
                <p:oleObj name="Equation" r:id="rId7" imgW="1625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5129795"/>
                        <a:ext cx="136048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093304"/>
              </p:ext>
            </p:extLst>
          </p:nvPr>
        </p:nvGraphicFramePr>
        <p:xfrm>
          <a:off x="2603500" y="5129794"/>
          <a:ext cx="16160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Equation" r:id="rId9" imgW="1930320" imgH="609480" progId="Equation.DSMT4">
                  <p:embed/>
                </p:oleObj>
              </mc:Choice>
              <mc:Fallback>
                <p:oleObj name="Equation" r:id="rId9" imgW="19303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5129794"/>
                        <a:ext cx="161607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37803"/>
              </p:ext>
            </p:extLst>
          </p:nvPr>
        </p:nvGraphicFramePr>
        <p:xfrm>
          <a:off x="866775" y="5891794"/>
          <a:ext cx="15097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" name="Equation" r:id="rId11" imgW="1803240" imgH="609480" progId="Equation.DSMT4">
                  <p:embed/>
                </p:oleObj>
              </mc:Choice>
              <mc:Fallback>
                <p:oleObj name="Equation" r:id="rId11" imgW="1803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5891794"/>
                        <a:ext cx="1509712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219200"/>
          <a:ext cx="91440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566057"/>
                <a:gridCol w="685800"/>
                <a:gridCol w="533400"/>
                <a:gridCol w="685800"/>
                <a:gridCol w="533400"/>
                <a:gridCol w="685800"/>
                <a:gridCol w="685800"/>
                <a:gridCol w="685800"/>
                <a:gridCol w="685800"/>
                <a:gridCol w="783773"/>
                <a:gridCol w="653143"/>
                <a:gridCol w="772884"/>
                <a:gridCol w="533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546471"/>
              </p:ext>
            </p:extLst>
          </p:nvPr>
        </p:nvGraphicFramePr>
        <p:xfrm>
          <a:off x="2603500" y="5888583"/>
          <a:ext cx="1658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Equation" r:id="rId13" imgW="1981080" imgH="609480" progId="Equation.DSMT4">
                  <p:embed/>
                </p:oleObj>
              </mc:Choice>
              <mc:Fallback>
                <p:oleObj name="Equation" r:id="rId13" imgW="1981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5888583"/>
                        <a:ext cx="165893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29200" y="3426835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E(t):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344368185"/>
              </p:ext>
            </p:extLst>
          </p:nvPr>
        </p:nvGraphicFramePr>
        <p:xfrm>
          <a:off x="4953000" y="3810000"/>
          <a:ext cx="358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28696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1074736"/>
            <a:ext cx="2038350" cy="1744663"/>
            <a:chOff x="44" y="186"/>
            <a:chExt cx="1391" cy="1099"/>
          </a:xfrm>
        </p:grpSpPr>
        <p:sp>
          <p:nvSpPr>
            <p:cNvPr id="399362" name="Line 2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3" name="Line 3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4" name="Text Box 4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65" name="Text Box 5"/>
            <p:cNvSpPr txBox="1">
              <a:spLocks noChangeArrowheads="1"/>
            </p:cNvSpPr>
            <p:nvPr/>
          </p:nvSpPr>
          <p:spPr bwMode="auto">
            <a:xfrm>
              <a:off x="44" y="186"/>
              <a:ext cx="4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 smtClean="0"/>
                <a:t>E(t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67" name="Freeform 7"/>
          <p:cNvSpPr>
            <a:spLocks/>
          </p:cNvSpPr>
          <p:nvPr/>
        </p:nvSpPr>
        <p:spPr bwMode="auto">
          <a:xfrm>
            <a:off x="1104900" y="1106486"/>
            <a:ext cx="616927" cy="1293813"/>
          </a:xfrm>
          <a:custGeom>
            <a:avLst/>
            <a:gdLst/>
            <a:ahLst/>
            <a:cxnLst>
              <a:cxn ang="0">
                <a:pos x="0" y="815"/>
              </a:cxn>
              <a:cxn ang="0">
                <a:pos x="94" y="737"/>
              </a:cxn>
              <a:cxn ang="0">
                <a:pos x="156" y="558"/>
              </a:cxn>
              <a:cxn ang="0">
                <a:pos x="195" y="308"/>
              </a:cxn>
              <a:cxn ang="0">
                <a:pos x="203" y="152"/>
              </a:cxn>
              <a:cxn ang="0">
                <a:pos x="203" y="51"/>
              </a:cxn>
              <a:cxn ang="0">
                <a:pos x="242" y="12"/>
              </a:cxn>
              <a:cxn ang="0">
                <a:pos x="281" y="51"/>
              </a:cxn>
              <a:cxn ang="0">
                <a:pos x="288" y="316"/>
              </a:cxn>
              <a:cxn ang="0">
                <a:pos x="320" y="566"/>
              </a:cxn>
              <a:cxn ang="0">
                <a:pos x="343" y="682"/>
              </a:cxn>
              <a:cxn ang="0">
                <a:pos x="374" y="745"/>
              </a:cxn>
              <a:cxn ang="0">
                <a:pos x="421" y="815"/>
              </a:cxn>
            </a:cxnLst>
            <a:rect l="0" t="0" r="r" b="b"/>
            <a:pathLst>
              <a:path w="421" h="815">
                <a:moveTo>
                  <a:pt x="0" y="815"/>
                </a:moveTo>
                <a:cubicBezTo>
                  <a:pt x="34" y="797"/>
                  <a:pt x="68" y="780"/>
                  <a:pt x="94" y="737"/>
                </a:cubicBezTo>
                <a:cubicBezTo>
                  <a:pt x="120" y="694"/>
                  <a:pt x="139" y="629"/>
                  <a:pt x="156" y="558"/>
                </a:cubicBezTo>
                <a:cubicBezTo>
                  <a:pt x="173" y="487"/>
                  <a:pt x="187" y="376"/>
                  <a:pt x="195" y="308"/>
                </a:cubicBezTo>
                <a:cubicBezTo>
                  <a:pt x="203" y="240"/>
                  <a:pt x="202" y="195"/>
                  <a:pt x="203" y="152"/>
                </a:cubicBezTo>
                <a:cubicBezTo>
                  <a:pt x="204" y="109"/>
                  <a:pt x="197" y="74"/>
                  <a:pt x="203" y="51"/>
                </a:cubicBezTo>
                <a:cubicBezTo>
                  <a:pt x="209" y="28"/>
                  <a:pt x="229" y="12"/>
                  <a:pt x="242" y="12"/>
                </a:cubicBezTo>
                <a:cubicBezTo>
                  <a:pt x="255" y="12"/>
                  <a:pt x="273" y="0"/>
                  <a:pt x="281" y="51"/>
                </a:cubicBezTo>
                <a:cubicBezTo>
                  <a:pt x="289" y="102"/>
                  <a:pt x="282" y="230"/>
                  <a:pt x="288" y="316"/>
                </a:cubicBezTo>
                <a:cubicBezTo>
                  <a:pt x="294" y="402"/>
                  <a:pt x="311" y="505"/>
                  <a:pt x="320" y="566"/>
                </a:cubicBezTo>
                <a:cubicBezTo>
                  <a:pt x="329" y="627"/>
                  <a:pt x="334" y="652"/>
                  <a:pt x="343" y="682"/>
                </a:cubicBezTo>
                <a:cubicBezTo>
                  <a:pt x="352" y="712"/>
                  <a:pt x="361" y="723"/>
                  <a:pt x="374" y="745"/>
                </a:cubicBezTo>
                <a:cubicBezTo>
                  <a:pt x="387" y="767"/>
                  <a:pt x="404" y="791"/>
                  <a:pt x="421" y="8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8" name="Line 8"/>
          <p:cNvSpPr>
            <a:spLocks noChangeShapeType="1"/>
          </p:cNvSpPr>
          <p:nvPr/>
        </p:nvSpPr>
        <p:spPr bwMode="auto">
          <a:xfrm>
            <a:off x="1462454" y="1062385"/>
            <a:ext cx="0" cy="1400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1342292" y="2336800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92215" y="1074736"/>
            <a:ext cx="2038350" cy="1725613"/>
            <a:chOff x="44" y="186"/>
            <a:chExt cx="1391" cy="1087"/>
          </a:xfrm>
        </p:grpSpPr>
        <p:sp>
          <p:nvSpPr>
            <p:cNvPr id="399371" name="Line 11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2" name="Line 12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3" name="Text Box 13"/>
            <p:cNvSpPr txBox="1">
              <a:spLocks noChangeArrowheads="1"/>
            </p:cNvSpPr>
            <p:nvPr/>
          </p:nvSpPr>
          <p:spPr bwMode="auto">
            <a:xfrm>
              <a:off x="1261" y="1021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74" name="Text Box 14"/>
            <p:cNvSpPr txBox="1">
              <a:spLocks noChangeArrowheads="1"/>
            </p:cNvSpPr>
            <p:nvPr/>
          </p:nvSpPr>
          <p:spPr bwMode="auto">
            <a:xfrm>
              <a:off x="44" y="186"/>
              <a:ext cx="4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 smtClean="0"/>
                <a:t>E(t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75" name="Freeform 15"/>
          <p:cNvSpPr>
            <a:spLocks/>
          </p:cNvSpPr>
          <p:nvPr/>
        </p:nvSpPr>
        <p:spPr bwMode="auto">
          <a:xfrm>
            <a:off x="2730012" y="1409699"/>
            <a:ext cx="1289538" cy="977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56"/>
              </a:cxn>
              <a:cxn ang="0">
                <a:pos x="148" y="367"/>
              </a:cxn>
              <a:cxn ang="0">
                <a:pos x="343" y="507"/>
              </a:cxn>
              <a:cxn ang="0">
                <a:pos x="607" y="593"/>
              </a:cxn>
              <a:cxn ang="0">
                <a:pos x="880" y="616"/>
              </a:cxn>
            </a:cxnLst>
            <a:rect l="0" t="0" r="r" b="b"/>
            <a:pathLst>
              <a:path w="880" h="616">
                <a:moveTo>
                  <a:pt x="0" y="0"/>
                </a:moveTo>
                <a:cubicBezTo>
                  <a:pt x="10" y="47"/>
                  <a:pt x="21" y="95"/>
                  <a:pt x="46" y="156"/>
                </a:cubicBezTo>
                <a:cubicBezTo>
                  <a:pt x="71" y="217"/>
                  <a:pt x="99" y="309"/>
                  <a:pt x="148" y="367"/>
                </a:cubicBezTo>
                <a:cubicBezTo>
                  <a:pt x="197" y="425"/>
                  <a:pt x="267" y="469"/>
                  <a:pt x="343" y="507"/>
                </a:cubicBezTo>
                <a:cubicBezTo>
                  <a:pt x="419" y="545"/>
                  <a:pt x="518" y="575"/>
                  <a:pt x="607" y="593"/>
                </a:cubicBezTo>
                <a:cubicBezTo>
                  <a:pt x="696" y="611"/>
                  <a:pt x="788" y="613"/>
                  <a:pt x="880" y="616"/>
                </a:cubicBezTo>
              </a:path>
            </a:pathLst>
          </a:custGeom>
          <a:noFill/>
          <a:ln w="28575" cap="flat" cmpd="sng">
            <a:solidFill>
              <a:schemeClr val="accent5">
                <a:lumMod val="75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362450" y="1074736"/>
            <a:ext cx="2038350" cy="1744663"/>
            <a:chOff x="44" y="186"/>
            <a:chExt cx="1391" cy="1099"/>
          </a:xfrm>
        </p:grpSpPr>
        <p:sp>
          <p:nvSpPr>
            <p:cNvPr id="399377" name="Line 17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8" name="Line 18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80" name="Text Box 20"/>
            <p:cNvSpPr txBox="1">
              <a:spLocks noChangeArrowheads="1"/>
            </p:cNvSpPr>
            <p:nvPr/>
          </p:nvSpPr>
          <p:spPr bwMode="auto">
            <a:xfrm>
              <a:off x="44" y="186"/>
              <a:ext cx="4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E(t)</a:t>
              </a:r>
            </a:p>
          </p:txBody>
        </p:sp>
      </p:grpSp>
      <p:sp>
        <p:nvSpPr>
          <p:cNvPr id="399381" name="Freeform 21"/>
          <p:cNvSpPr>
            <a:spLocks/>
          </p:cNvSpPr>
          <p:nvPr/>
        </p:nvSpPr>
        <p:spPr bwMode="auto">
          <a:xfrm>
            <a:off x="4977913" y="1520825"/>
            <a:ext cx="1267557" cy="879475"/>
          </a:xfrm>
          <a:custGeom>
            <a:avLst/>
            <a:gdLst/>
            <a:ahLst/>
            <a:cxnLst>
              <a:cxn ang="0">
                <a:pos x="0" y="554"/>
              </a:cxn>
              <a:cxn ang="0">
                <a:pos x="78" y="515"/>
              </a:cxn>
              <a:cxn ang="0">
                <a:pos x="141" y="328"/>
              </a:cxn>
              <a:cxn ang="0">
                <a:pos x="195" y="86"/>
              </a:cxn>
              <a:cxn ang="0">
                <a:pos x="296" y="1"/>
              </a:cxn>
              <a:cxn ang="0">
                <a:pos x="421" y="94"/>
              </a:cxn>
              <a:cxn ang="0">
                <a:pos x="499" y="343"/>
              </a:cxn>
              <a:cxn ang="0">
                <a:pos x="624" y="460"/>
              </a:cxn>
              <a:cxn ang="0">
                <a:pos x="787" y="538"/>
              </a:cxn>
              <a:cxn ang="0">
                <a:pos x="865" y="546"/>
              </a:cxn>
            </a:cxnLst>
            <a:rect l="0" t="0" r="r" b="b"/>
            <a:pathLst>
              <a:path w="865" h="554">
                <a:moveTo>
                  <a:pt x="0" y="554"/>
                </a:moveTo>
                <a:cubicBezTo>
                  <a:pt x="27" y="553"/>
                  <a:pt x="55" y="553"/>
                  <a:pt x="78" y="515"/>
                </a:cubicBezTo>
                <a:cubicBezTo>
                  <a:pt x="101" y="477"/>
                  <a:pt x="122" y="399"/>
                  <a:pt x="141" y="328"/>
                </a:cubicBezTo>
                <a:cubicBezTo>
                  <a:pt x="160" y="257"/>
                  <a:pt x="169" y="140"/>
                  <a:pt x="195" y="86"/>
                </a:cubicBezTo>
                <a:cubicBezTo>
                  <a:pt x="221" y="32"/>
                  <a:pt x="258" y="0"/>
                  <a:pt x="296" y="1"/>
                </a:cubicBezTo>
                <a:cubicBezTo>
                  <a:pt x="334" y="2"/>
                  <a:pt x="387" y="37"/>
                  <a:pt x="421" y="94"/>
                </a:cubicBezTo>
                <a:cubicBezTo>
                  <a:pt x="455" y="151"/>
                  <a:pt x="465" y="282"/>
                  <a:pt x="499" y="343"/>
                </a:cubicBezTo>
                <a:cubicBezTo>
                  <a:pt x="533" y="404"/>
                  <a:pt x="576" y="428"/>
                  <a:pt x="624" y="460"/>
                </a:cubicBezTo>
                <a:cubicBezTo>
                  <a:pt x="672" y="492"/>
                  <a:pt x="747" y="524"/>
                  <a:pt x="787" y="538"/>
                </a:cubicBezTo>
                <a:cubicBezTo>
                  <a:pt x="827" y="552"/>
                  <a:pt x="852" y="545"/>
                  <a:pt x="865" y="546"/>
                </a:cubicBezTo>
              </a:path>
            </a:pathLst>
          </a:custGeom>
          <a:noFill/>
          <a:ln w="28575" cap="flat" cmpd="sng">
            <a:solidFill>
              <a:srgbClr val="CC00CC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>
            <a:off x="5702931" y="1769713"/>
            <a:ext cx="0" cy="6683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3" name="Text Box 23"/>
          <p:cNvSpPr txBox="1">
            <a:spLocks noChangeArrowheads="1"/>
          </p:cNvSpPr>
          <p:nvPr/>
        </p:nvSpPr>
        <p:spPr bwMode="auto">
          <a:xfrm>
            <a:off x="5563719" y="2286000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sp>
        <p:nvSpPr>
          <p:cNvPr id="399384" name="Text Box 24"/>
          <p:cNvSpPr txBox="1">
            <a:spLocks noChangeArrowheads="1"/>
          </p:cNvSpPr>
          <p:nvPr/>
        </p:nvSpPr>
        <p:spPr bwMode="auto">
          <a:xfrm>
            <a:off x="621323" y="2628378"/>
            <a:ext cx="1506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FF0000"/>
                </a:solidFill>
              </a:rPr>
              <a:t>Nearly ideal PFR</a:t>
            </a:r>
          </a:p>
        </p:txBody>
      </p:sp>
      <p:sp>
        <p:nvSpPr>
          <p:cNvPr id="399385" name="Text Box 25"/>
          <p:cNvSpPr txBox="1">
            <a:spLocks noChangeArrowheads="1"/>
          </p:cNvSpPr>
          <p:nvPr/>
        </p:nvSpPr>
        <p:spPr bwMode="auto">
          <a:xfrm>
            <a:off x="2532186" y="2628378"/>
            <a:ext cx="1594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chemeClr val="accent5">
                    <a:lumMod val="75000"/>
                  </a:schemeClr>
                </a:solidFill>
              </a:rPr>
              <a:t>Nearly ideal CSTR</a:t>
            </a:r>
          </a:p>
        </p:txBody>
      </p:sp>
      <p:sp>
        <p:nvSpPr>
          <p:cNvPr id="399386" name="Text Box 26"/>
          <p:cNvSpPr txBox="1">
            <a:spLocks noChangeArrowheads="1"/>
          </p:cNvSpPr>
          <p:nvPr/>
        </p:nvSpPr>
        <p:spPr bwMode="auto">
          <a:xfrm>
            <a:off x="4724399" y="2628378"/>
            <a:ext cx="18288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CC00CC"/>
                </a:solidFill>
              </a:rPr>
              <a:t>PBR with channeling </a:t>
            </a:r>
            <a:r>
              <a:rPr lang="en-US" altLang="zh-TW" sz="2000" dirty="0" smtClean="0">
                <a:solidFill>
                  <a:srgbClr val="CC00CC"/>
                </a:solidFill>
              </a:rPr>
              <a:t>&amp; </a:t>
            </a:r>
            <a:r>
              <a:rPr lang="en-US" altLang="zh-TW" sz="2000" dirty="0">
                <a:solidFill>
                  <a:srgbClr val="CC00CC"/>
                </a:solidFill>
              </a:rPr>
              <a:t>dead zones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608885" y="1066800"/>
            <a:ext cx="2038350" cy="1731962"/>
            <a:chOff x="44" y="186"/>
            <a:chExt cx="1391" cy="1091"/>
          </a:xfrm>
        </p:grpSpPr>
        <p:sp>
          <p:nvSpPr>
            <p:cNvPr id="399388" name="Line 28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9" name="Line 29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0" name="Text Box 30"/>
            <p:cNvSpPr txBox="1">
              <a:spLocks noChangeArrowheads="1"/>
            </p:cNvSpPr>
            <p:nvPr/>
          </p:nvSpPr>
          <p:spPr bwMode="auto">
            <a:xfrm>
              <a:off x="1261" y="1025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91" name="Text Box 31"/>
            <p:cNvSpPr txBox="1">
              <a:spLocks noChangeArrowheads="1"/>
            </p:cNvSpPr>
            <p:nvPr/>
          </p:nvSpPr>
          <p:spPr bwMode="auto">
            <a:xfrm>
              <a:off x="44" y="186"/>
              <a:ext cx="4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/>
                <a:t>E(t)</a:t>
              </a:r>
            </a:p>
          </p:txBody>
        </p:sp>
      </p:grpSp>
      <p:sp>
        <p:nvSpPr>
          <p:cNvPr id="399392" name="Text Box 32"/>
          <p:cNvSpPr txBox="1">
            <a:spLocks noChangeArrowheads="1"/>
          </p:cNvSpPr>
          <p:nvPr/>
        </p:nvSpPr>
        <p:spPr bwMode="auto">
          <a:xfrm>
            <a:off x="6964973" y="2628378"/>
            <a:ext cx="1885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339933"/>
                </a:solidFill>
              </a:rPr>
              <a:t>CSTR with dead zones</a:t>
            </a:r>
          </a:p>
        </p:txBody>
      </p:sp>
      <p:sp>
        <p:nvSpPr>
          <p:cNvPr id="399393" name="Freeform 33"/>
          <p:cNvSpPr>
            <a:spLocks/>
          </p:cNvSpPr>
          <p:nvPr/>
        </p:nvSpPr>
        <p:spPr bwMode="auto">
          <a:xfrm>
            <a:off x="7137889" y="1241425"/>
            <a:ext cx="1164980" cy="114617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7" y="91"/>
              </a:cxn>
              <a:cxn ang="0">
                <a:pos x="109" y="13"/>
              </a:cxn>
              <a:cxn ang="0">
                <a:pos x="156" y="13"/>
              </a:cxn>
              <a:cxn ang="0">
                <a:pos x="211" y="75"/>
              </a:cxn>
              <a:cxn ang="0">
                <a:pos x="258" y="192"/>
              </a:cxn>
              <a:cxn ang="0">
                <a:pos x="289" y="239"/>
              </a:cxn>
              <a:cxn ang="0">
                <a:pos x="343" y="247"/>
              </a:cxn>
              <a:cxn ang="0">
                <a:pos x="406" y="153"/>
              </a:cxn>
              <a:cxn ang="0">
                <a:pos x="483" y="83"/>
              </a:cxn>
              <a:cxn ang="0">
                <a:pos x="616" y="208"/>
              </a:cxn>
              <a:cxn ang="0">
                <a:pos x="663" y="356"/>
              </a:cxn>
              <a:cxn ang="0">
                <a:pos x="709" y="520"/>
              </a:cxn>
              <a:cxn ang="0">
                <a:pos x="748" y="652"/>
              </a:cxn>
              <a:cxn ang="0">
                <a:pos x="795" y="722"/>
              </a:cxn>
            </a:cxnLst>
            <a:rect l="0" t="0" r="r" b="b"/>
            <a:pathLst>
              <a:path w="795" h="722">
                <a:moveTo>
                  <a:pt x="0" y="192"/>
                </a:moveTo>
                <a:cubicBezTo>
                  <a:pt x="14" y="156"/>
                  <a:pt x="29" y="121"/>
                  <a:pt x="47" y="91"/>
                </a:cubicBezTo>
                <a:cubicBezTo>
                  <a:pt x="65" y="61"/>
                  <a:pt x="91" y="26"/>
                  <a:pt x="109" y="13"/>
                </a:cubicBezTo>
                <a:cubicBezTo>
                  <a:pt x="127" y="0"/>
                  <a:pt x="139" y="3"/>
                  <a:pt x="156" y="13"/>
                </a:cubicBezTo>
                <a:cubicBezTo>
                  <a:pt x="173" y="23"/>
                  <a:pt x="194" y="45"/>
                  <a:pt x="211" y="75"/>
                </a:cubicBezTo>
                <a:cubicBezTo>
                  <a:pt x="228" y="105"/>
                  <a:pt x="245" y="165"/>
                  <a:pt x="258" y="192"/>
                </a:cubicBezTo>
                <a:cubicBezTo>
                  <a:pt x="271" y="219"/>
                  <a:pt x="275" y="230"/>
                  <a:pt x="289" y="239"/>
                </a:cubicBezTo>
                <a:cubicBezTo>
                  <a:pt x="303" y="248"/>
                  <a:pt x="324" y="261"/>
                  <a:pt x="343" y="247"/>
                </a:cubicBezTo>
                <a:cubicBezTo>
                  <a:pt x="362" y="233"/>
                  <a:pt x="383" y="180"/>
                  <a:pt x="406" y="153"/>
                </a:cubicBezTo>
                <a:cubicBezTo>
                  <a:pt x="429" y="126"/>
                  <a:pt x="448" y="74"/>
                  <a:pt x="483" y="83"/>
                </a:cubicBezTo>
                <a:cubicBezTo>
                  <a:pt x="518" y="92"/>
                  <a:pt x="586" y="163"/>
                  <a:pt x="616" y="208"/>
                </a:cubicBezTo>
                <a:cubicBezTo>
                  <a:pt x="646" y="253"/>
                  <a:pt x="647" y="304"/>
                  <a:pt x="663" y="356"/>
                </a:cubicBezTo>
                <a:cubicBezTo>
                  <a:pt x="679" y="408"/>
                  <a:pt x="695" y="471"/>
                  <a:pt x="709" y="520"/>
                </a:cubicBezTo>
                <a:cubicBezTo>
                  <a:pt x="723" y="569"/>
                  <a:pt x="734" y="618"/>
                  <a:pt x="748" y="652"/>
                </a:cubicBezTo>
                <a:cubicBezTo>
                  <a:pt x="762" y="686"/>
                  <a:pt x="778" y="704"/>
                  <a:pt x="795" y="722"/>
                </a:cubicBezTo>
              </a:path>
            </a:pathLst>
          </a:custGeom>
          <a:noFill/>
          <a:ln w="28575" cap="flat" cmpd="sng">
            <a:solidFill>
              <a:srgbClr val="3399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2645" y="3555304"/>
            <a:ext cx="8477861" cy="3074096"/>
            <a:chOff x="371597" y="795039"/>
            <a:chExt cx="8477861" cy="3074096"/>
          </a:xfrm>
        </p:grpSpPr>
        <p:sp>
          <p:nvSpPr>
            <p:cNvPr id="399410" name="Text Box 50"/>
            <p:cNvSpPr txBox="1">
              <a:spLocks noChangeArrowheads="1"/>
            </p:cNvSpPr>
            <p:nvPr/>
          </p:nvSpPr>
          <p:spPr bwMode="auto">
            <a:xfrm>
              <a:off x="4161334" y="3499803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 dirty="0"/>
                <a:t>40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71597" y="795039"/>
              <a:ext cx="8477861" cy="2971800"/>
              <a:chOff x="371597" y="3793827"/>
              <a:chExt cx="8477861" cy="2971800"/>
            </a:xfrm>
          </p:grpSpPr>
          <p:graphicFrame>
            <p:nvGraphicFramePr>
              <p:cNvPr id="431104" name="Object 10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433518"/>
                  </p:ext>
                </p:extLst>
              </p:nvPr>
            </p:nvGraphicFramePr>
            <p:xfrm>
              <a:off x="429952" y="3793827"/>
              <a:ext cx="1441450" cy="736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" name="Equation" r:id="rId3" imgW="1562040" imgH="736560" progId="Equation.DSMT4">
                      <p:embed/>
                    </p:oleObj>
                  </mc:Choice>
                  <mc:Fallback>
                    <p:oleObj name="Equation" r:id="rId3" imgW="1562040" imgH="736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952" y="3793827"/>
                            <a:ext cx="1441450" cy="736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" name="Group 45"/>
              <p:cNvGrpSpPr>
                <a:grpSpLocks/>
              </p:cNvGrpSpPr>
              <p:nvPr/>
            </p:nvGrpSpPr>
            <p:grpSpPr bwMode="auto">
              <a:xfrm>
                <a:off x="2776904" y="4398963"/>
                <a:ext cx="4026876" cy="2333625"/>
                <a:chOff x="1895" y="2795"/>
                <a:chExt cx="2748" cy="1470"/>
              </a:xfrm>
            </p:grpSpPr>
            <p:sp>
              <p:nvSpPr>
                <p:cNvPr id="399400" name="Line 40"/>
                <p:cNvSpPr>
                  <a:spLocks noChangeShapeType="1"/>
                </p:cNvSpPr>
                <p:nvPr/>
              </p:nvSpPr>
              <p:spPr bwMode="auto">
                <a:xfrm>
                  <a:off x="2227" y="4154"/>
                  <a:ext cx="175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0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221" y="2795"/>
                  <a:ext cx="0" cy="136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0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023" y="4013"/>
                  <a:ext cx="62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 smtClean="0"/>
                    <a:t>t (min)</a:t>
                  </a:r>
                  <a:endParaRPr lang="en-US" altLang="zh-TW" sz="2000" i="1" dirty="0"/>
                </a:p>
              </p:txBody>
            </p:sp>
            <p:sp>
              <p:nvSpPr>
                <p:cNvPr id="39940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895" y="2808"/>
                  <a:ext cx="3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/>
                    <a:t>F(t)</a:t>
                  </a:r>
                </a:p>
              </p:txBody>
            </p:sp>
          </p:grpSp>
          <p:sp>
            <p:nvSpPr>
              <p:cNvPr id="399407" name="Freeform 47"/>
              <p:cNvSpPr>
                <a:spLocks/>
              </p:cNvSpPr>
              <p:nvPr/>
            </p:nvSpPr>
            <p:spPr bwMode="auto">
              <a:xfrm>
                <a:off x="3254620" y="4786313"/>
                <a:ext cx="2168769" cy="1770062"/>
              </a:xfrm>
              <a:custGeom>
                <a:avLst/>
                <a:gdLst/>
                <a:ahLst/>
                <a:cxnLst>
                  <a:cxn ang="0">
                    <a:pos x="0" y="1278"/>
                  </a:cxn>
                  <a:cxn ang="0">
                    <a:pos x="202" y="1254"/>
                  </a:cxn>
                  <a:cxn ang="0">
                    <a:pos x="389" y="1223"/>
                  </a:cxn>
                  <a:cxn ang="0">
                    <a:pos x="537" y="1091"/>
                  </a:cxn>
                  <a:cxn ang="0">
                    <a:pos x="631" y="857"/>
                  </a:cxn>
                  <a:cxn ang="0">
                    <a:pos x="693" y="615"/>
                  </a:cxn>
                  <a:cxn ang="0">
                    <a:pos x="755" y="288"/>
                  </a:cxn>
                  <a:cxn ang="0">
                    <a:pos x="826" y="163"/>
                  </a:cxn>
                  <a:cxn ang="0">
                    <a:pos x="896" y="101"/>
                  </a:cxn>
                  <a:cxn ang="0">
                    <a:pos x="1020" y="62"/>
                  </a:cxn>
                  <a:cxn ang="0">
                    <a:pos x="1324" y="15"/>
                  </a:cxn>
                  <a:cxn ang="0">
                    <a:pos x="1480" y="0"/>
                  </a:cxn>
                </a:cxnLst>
                <a:rect l="0" t="0" r="r" b="b"/>
                <a:pathLst>
                  <a:path w="1480" h="1278">
                    <a:moveTo>
                      <a:pt x="0" y="1278"/>
                    </a:moveTo>
                    <a:cubicBezTo>
                      <a:pt x="68" y="1270"/>
                      <a:pt x="137" y="1263"/>
                      <a:pt x="202" y="1254"/>
                    </a:cubicBezTo>
                    <a:cubicBezTo>
                      <a:pt x="267" y="1245"/>
                      <a:pt x="333" y="1250"/>
                      <a:pt x="389" y="1223"/>
                    </a:cubicBezTo>
                    <a:cubicBezTo>
                      <a:pt x="445" y="1196"/>
                      <a:pt x="497" y="1152"/>
                      <a:pt x="537" y="1091"/>
                    </a:cubicBezTo>
                    <a:cubicBezTo>
                      <a:pt x="577" y="1030"/>
                      <a:pt x="605" y="936"/>
                      <a:pt x="631" y="857"/>
                    </a:cubicBezTo>
                    <a:cubicBezTo>
                      <a:pt x="657" y="778"/>
                      <a:pt x="672" y="710"/>
                      <a:pt x="693" y="615"/>
                    </a:cubicBezTo>
                    <a:cubicBezTo>
                      <a:pt x="714" y="520"/>
                      <a:pt x="733" y="363"/>
                      <a:pt x="755" y="288"/>
                    </a:cubicBezTo>
                    <a:cubicBezTo>
                      <a:pt x="777" y="213"/>
                      <a:pt x="803" y="194"/>
                      <a:pt x="826" y="163"/>
                    </a:cubicBezTo>
                    <a:cubicBezTo>
                      <a:pt x="849" y="132"/>
                      <a:pt x="864" y="118"/>
                      <a:pt x="896" y="101"/>
                    </a:cubicBezTo>
                    <a:cubicBezTo>
                      <a:pt x="928" y="84"/>
                      <a:pt x="949" y="76"/>
                      <a:pt x="1020" y="62"/>
                    </a:cubicBezTo>
                    <a:cubicBezTo>
                      <a:pt x="1091" y="48"/>
                      <a:pt x="1247" y="25"/>
                      <a:pt x="1324" y="15"/>
                    </a:cubicBezTo>
                    <a:cubicBezTo>
                      <a:pt x="1401" y="5"/>
                      <a:pt x="1440" y="2"/>
                      <a:pt x="1480" y="0"/>
                    </a:cubicBezTo>
                  </a:path>
                </a:pathLst>
              </a:custGeom>
              <a:noFill/>
              <a:ln w="28575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8" name="Line 48"/>
              <p:cNvSpPr>
                <a:spLocks noChangeShapeType="1"/>
              </p:cNvSpPr>
              <p:nvPr/>
            </p:nvSpPr>
            <p:spPr bwMode="auto">
              <a:xfrm>
                <a:off x="4384431" y="5121275"/>
                <a:ext cx="0" cy="14224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9" name="Line 49"/>
              <p:cNvSpPr>
                <a:spLocks noChangeShapeType="1"/>
              </p:cNvSpPr>
              <p:nvPr/>
            </p:nvSpPr>
            <p:spPr bwMode="auto">
              <a:xfrm flipH="1">
                <a:off x="3254620" y="5108575"/>
                <a:ext cx="112981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11" name="Text Box 51"/>
              <p:cNvSpPr txBox="1">
                <a:spLocks noChangeArrowheads="1"/>
              </p:cNvSpPr>
              <p:nvPr/>
            </p:nvSpPr>
            <p:spPr bwMode="auto">
              <a:xfrm>
                <a:off x="2788627" y="4916488"/>
                <a:ext cx="5052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1800"/>
                  <a:t>0.8</a:t>
                </a:r>
              </a:p>
            </p:txBody>
          </p:sp>
          <p:sp>
            <p:nvSpPr>
              <p:cNvPr id="399412" name="Text Box 52"/>
              <p:cNvSpPr txBox="1">
                <a:spLocks noChangeArrowheads="1"/>
              </p:cNvSpPr>
              <p:nvPr/>
            </p:nvSpPr>
            <p:spPr bwMode="auto">
              <a:xfrm>
                <a:off x="5791200" y="4953000"/>
                <a:ext cx="3058258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TW" altLang="en-US" sz="2000" dirty="0"/>
                  <a:t>80% </a:t>
                </a:r>
                <a:r>
                  <a:rPr lang="en-US" altLang="zh-TW" sz="2000" dirty="0"/>
                  <a:t>of the molecules spend 40 min or less in the reactor</a:t>
                </a:r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353456"/>
                  </p:ext>
                </p:extLst>
              </p:nvPr>
            </p:nvGraphicFramePr>
            <p:xfrm>
              <a:off x="371597" y="4708227"/>
              <a:ext cx="2133600" cy="1193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10" name="Equation" r:id="rId5" imgW="2133600" imgH="1193800" progId="Equation.DSMT4">
                      <p:embed/>
                    </p:oleObj>
                  </mc:Choice>
                  <mc:Fallback>
                    <p:oleObj name="Equation" r:id="rId5" imgW="2133600" imgH="119380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1597" y="4708227"/>
                            <a:ext cx="2133600" cy="1193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4207083"/>
                  </p:ext>
                </p:extLst>
              </p:nvPr>
            </p:nvGraphicFramePr>
            <p:xfrm>
              <a:off x="601785" y="6025852"/>
              <a:ext cx="1673225" cy="739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11" name="Equation" r:id="rId7" imgW="1981200" imgH="736600" progId="Equation.DSMT4">
                      <p:embed/>
                    </p:oleObj>
                  </mc:Choice>
                  <mc:Fallback>
                    <p:oleObj name="Equation" r:id="rId7" imgW="1981200" imgH="7366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1785" y="6025852"/>
                            <a:ext cx="1673225" cy="739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3" name="TextBox 52"/>
          <p:cNvSpPr txBox="1"/>
          <p:nvPr/>
        </p:nvSpPr>
        <p:spPr>
          <a:xfrm>
            <a:off x="2209800" y="3689638"/>
            <a:ext cx="669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F(t)=fraction of effluent in the reactor less for than time t</a:t>
            </a:r>
          </a:p>
        </p:txBody>
      </p:sp>
      <p:sp>
        <p:nvSpPr>
          <p:cNvPr id="55" name="Title 8"/>
          <p:cNvSpPr txBox="1">
            <a:spLocks/>
          </p:cNvSpPr>
          <p:nvPr/>
        </p:nvSpPr>
        <p:spPr>
          <a:xfrm>
            <a:off x="0" y="-1"/>
            <a:ext cx="9144000" cy="12414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Review: RTD Profiles &amp; Cum RTD Function F(t)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138237"/>
            <a:ext cx="5838825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7217" y="990600"/>
            <a:ext cx="824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F(t) = fraction of effluent that has been in the reactor for less than time 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Relationship between E &amp; 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24101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cs typeface="Arial"/>
              </a:rPr>
              <a:t>E(t)= Fraction of material leaving reactor that was inside for a time between t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 &amp; t</a:t>
            </a:r>
            <a:r>
              <a:rPr lang="en-US" baseline="-25000" dirty="0" smtClean="0">
                <a:cs typeface="Arial"/>
              </a:rPr>
              <a:t>2</a:t>
            </a:r>
            <a:endParaRPr lang="en-US" dirty="0"/>
          </a:p>
        </p:txBody>
      </p:sp>
      <p:graphicFrame>
        <p:nvGraphicFramePr>
          <p:cNvPr id="37890" name="Object 6"/>
          <p:cNvGraphicFramePr>
            <a:graphicFrameLocks noChangeAspect="1"/>
          </p:cNvGraphicFramePr>
          <p:nvPr/>
        </p:nvGraphicFramePr>
        <p:xfrm>
          <a:off x="7162800" y="1371600"/>
          <a:ext cx="13208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4" imgW="1562040" imgH="736560" progId="Equation.DSMT4">
                  <p:embed/>
                </p:oleObj>
              </mc:Choice>
              <mc:Fallback>
                <p:oleObj name="Equation" r:id="rId4" imgW="15620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371600"/>
                        <a:ext cx="132080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312098"/>
              </p:ext>
            </p:extLst>
          </p:nvPr>
        </p:nvGraphicFramePr>
        <p:xfrm>
          <a:off x="7467600" y="5162550"/>
          <a:ext cx="14351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6" imgW="1714320" imgH="1079280" progId="Equation.DSMT4">
                  <p:embed/>
                </p:oleObj>
              </mc:Choice>
              <mc:Fallback>
                <p:oleObj name="Equation" r:id="rId6" imgW="17143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62550"/>
                        <a:ext cx="14351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9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Review: Mean Residence Time</a:t>
            </a:r>
            <a:r>
              <a:rPr lang="en-US" altLang="zh-TW" dirty="0">
                <a:solidFill>
                  <a:schemeClr val="tx1"/>
                </a:solidFill>
              </a:rPr>
              <a:t>, t</a:t>
            </a:r>
            <a:r>
              <a:rPr lang="en-US" altLang="zh-TW" baseline="-25000" dirty="0">
                <a:solidFill>
                  <a:schemeClr val="tx1"/>
                </a:solidFill>
              </a:rPr>
              <a:t>m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968375"/>
            <a:ext cx="8382000" cy="1828800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For an ideal reactor, the space </a:t>
            </a:r>
            <a:r>
              <a:rPr lang="en-US" altLang="zh-TW" sz="2000" dirty="0" smtClean="0"/>
              <a:t>time </a:t>
            </a:r>
            <a:r>
              <a:rPr lang="en-US" altLang="zh-TW" sz="2000" dirty="0" smtClean="0">
                <a:sym typeface="Symbol" pitchFamily="18" charset="2"/>
              </a:rPr>
              <a:t></a:t>
            </a:r>
            <a:r>
              <a:rPr lang="en-US" altLang="zh-TW" sz="2000" dirty="0" smtClean="0"/>
              <a:t> is </a:t>
            </a:r>
            <a:r>
              <a:rPr lang="en-US" altLang="zh-TW" sz="2000" dirty="0"/>
              <a:t>defined as </a:t>
            </a:r>
            <a:r>
              <a:rPr lang="en-US" altLang="zh-TW" sz="2000" dirty="0" smtClean="0"/>
              <a:t>V/</a:t>
            </a:r>
            <a:r>
              <a:rPr lang="en-US" altLang="zh-TW" sz="2000" i="1" dirty="0" smtClean="0">
                <a:latin typeface="Symbol" pitchFamily="18" charset="2"/>
              </a:rPr>
              <a:t>u</a:t>
            </a:r>
            <a:r>
              <a:rPr lang="en-US" altLang="zh-TW" sz="2000" baseline="-25000" dirty="0" smtClean="0"/>
              <a:t>0</a:t>
            </a:r>
            <a:endParaRPr lang="en-US" altLang="zh-TW" sz="2000" dirty="0"/>
          </a:p>
          <a:p>
            <a:pPr>
              <a:spcBef>
                <a:spcPts val="0"/>
              </a:spcBef>
            </a:pPr>
            <a:r>
              <a:rPr lang="en-US" altLang="zh-TW" sz="2000" dirty="0"/>
              <a:t>The mean residence </a:t>
            </a:r>
            <a:r>
              <a:rPr lang="en-US" altLang="zh-TW" sz="2000" dirty="0" smtClean="0"/>
              <a:t>time </a:t>
            </a:r>
            <a:r>
              <a:rPr lang="en-US" altLang="zh-TW" sz="2000" i="1" dirty="0" smtClean="0"/>
              <a:t>t</a:t>
            </a:r>
            <a:r>
              <a:rPr lang="en-US" altLang="zh-TW" sz="2000" i="1" baseline="-25000" dirty="0" smtClean="0"/>
              <a:t>m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is equal </a:t>
            </a:r>
            <a:r>
              <a:rPr lang="en-US" altLang="zh-TW" sz="2000" dirty="0" smtClean="0"/>
              <a:t>to</a:t>
            </a:r>
            <a:r>
              <a:rPr lang="en-US" altLang="zh-TW" sz="2000" i="1" dirty="0" smtClean="0">
                <a:sym typeface="Symbol" pitchFamily="18" charset="2"/>
              </a:rPr>
              <a:t></a:t>
            </a:r>
            <a:r>
              <a:rPr lang="en-US" altLang="zh-TW" sz="2000" dirty="0" smtClean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in either ideal or </a:t>
            </a:r>
            <a:r>
              <a:rPr lang="en-US" altLang="zh-TW" sz="2000" dirty="0" err="1">
                <a:sym typeface="Symbol" pitchFamily="18" charset="2"/>
              </a:rPr>
              <a:t>nonideal</a:t>
            </a:r>
            <a:r>
              <a:rPr lang="en-US" altLang="zh-TW" sz="2000" dirty="0">
                <a:sym typeface="Symbol" pitchFamily="18" charset="2"/>
              </a:rPr>
              <a:t> </a:t>
            </a:r>
            <a:r>
              <a:rPr lang="en-US" altLang="zh-TW" sz="2000" dirty="0" smtClean="0">
                <a:sym typeface="Symbol" pitchFamily="18" charset="2"/>
              </a:rPr>
              <a:t>reactors</a:t>
            </a:r>
          </a:p>
        </p:txBody>
      </p:sp>
      <p:graphicFrame>
        <p:nvGraphicFramePr>
          <p:cNvPr id="432128" name="Object 1024"/>
          <p:cNvGraphicFramePr>
            <a:graphicFrameLocks noChangeAspect="1"/>
          </p:cNvGraphicFramePr>
          <p:nvPr/>
        </p:nvGraphicFramePr>
        <p:xfrm>
          <a:off x="2057400" y="2035314"/>
          <a:ext cx="31718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4" imgW="3416040" imgH="838080" progId="Equation.DSMT4">
                  <p:embed/>
                </p:oleObj>
              </mc:Choice>
              <mc:Fallback>
                <p:oleObj name="Equation" r:id="rId4" imgW="34160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35314"/>
                        <a:ext cx="31718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29" name="Object 1025"/>
          <p:cNvGraphicFramePr>
            <a:graphicFrameLocks noChangeAspect="1"/>
          </p:cNvGraphicFramePr>
          <p:nvPr/>
        </p:nvGraphicFramePr>
        <p:xfrm>
          <a:off x="5791200" y="2111514"/>
          <a:ext cx="11414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6" imgW="1244520" imgH="685800" progId="Equation.DSMT4">
                  <p:embed/>
                </p:oleObj>
              </mc:Choice>
              <mc:Fallback>
                <p:oleObj name="Equation" r:id="rId6" imgW="1244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111514"/>
                        <a:ext cx="114141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0" name="Object 1026"/>
          <p:cNvGraphicFramePr>
            <a:graphicFrameLocks noChangeAspect="1"/>
          </p:cNvGraphicFramePr>
          <p:nvPr/>
        </p:nvGraphicFramePr>
        <p:xfrm>
          <a:off x="5449112" y="3619579"/>
          <a:ext cx="2366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8" imgW="2565360" imgH="457200" progId="Equation.DSMT4">
                  <p:embed/>
                </p:oleObj>
              </mc:Choice>
              <mc:Fallback>
                <p:oleObj name="Equation" r:id="rId8" imgW="2565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112" y="3619579"/>
                        <a:ext cx="23669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" y="3086179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By calculating t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, the reactor V can be determined from a tracer experiment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6112" y="3695779"/>
            <a:ext cx="4783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>
                <a:sym typeface="Symbol" pitchFamily="18" charset="2"/>
              </a:rPr>
              <a:t>The spread of the distribution (variance):</a:t>
            </a:r>
            <a:endParaRPr lang="en-US" altLang="zh-TW" sz="2000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81000" y="429774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/>
              <a:t>Space </a:t>
            </a:r>
            <a:r>
              <a:rPr lang="en-US" sz="2000" baseline="0" dirty="0"/>
              <a:t>time </a:t>
            </a:r>
            <a:r>
              <a:rPr lang="en-US" sz="2000" baseline="0" dirty="0" smtClean="0">
                <a:latin typeface="Symbol" pitchFamily="18" charset="2"/>
              </a:rPr>
              <a:t>t</a:t>
            </a:r>
            <a:r>
              <a:rPr lang="en-US" sz="2000" baseline="0" dirty="0" smtClean="0"/>
              <a:t> and mean </a:t>
            </a:r>
            <a:r>
              <a:rPr lang="en-US" sz="2000" baseline="0" dirty="0"/>
              <a:t>residence </a:t>
            </a:r>
            <a:r>
              <a:rPr lang="en-US" sz="2000" baseline="0" dirty="0" smtClean="0"/>
              <a:t>time t</a:t>
            </a:r>
            <a:r>
              <a:rPr lang="en-US" sz="2000" baseline="-25000" dirty="0" smtClean="0"/>
              <a:t>m</a:t>
            </a:r>
            <a:r>
              <a:rPr lang="en-US" sz="2000" baseline="0" dirty="0" smtClean="0"/>
              <a:t> </a:t>
            </a:r>
            <a:r>
              <a:rPr lang="en-US" sz="2000" baseline="0" dirty="0"/>
              <a:t>would </a:t>
            </a:r>
            <a:r>
              <a:rPr lang="en-US" sz="2000" baseline="0" dirty="0" smtClean="0"/>
              <a:t>be equal </a:t>
            </a:r>
            <a:r>
              <a:rPr lang="en-US" sz="2000" baseline="0" dirty="0"/>
              <a:t>if the following two conditions are satisfied:</a:t>
            </a:r>
          </a:p>
          <a:p>
            <a:pPr lvl="1">
              <a:buFontTx/>
              <a:buChar char="•"/>
            </a:pPr>
            <a:r>
              <a:rPr lang="en-US" sz="2000" baseline="0" dirty="0"/>
              <a:t> No density change</a:t>
            </a:r>
          </a:p>
          <a:p>
            <a:pPr lvl="1">
              <a:buFontTx/>
              <a:buChar char="•"/>
            </a:pPr>
            <a:r>
              <a:rPr lang="en-US" sz="2000" baseline="0" dirty="0"/>
              <a:t> No </a:t>
            </a:r>
            <a:r>
              <a:rPr lang="en-US" sz="2000" baseline="0" dirty="0" err="1"/>
              <a:t>backmixing</a:t>
            </a:r>
            <a:endParaRPr lang="en-US" sz="2000" baseline="0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28600" y="571500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>
                <a:solidFill>
                  <a:srgbClr val="7030A0"/>
                </a:solidFill>
              </a:rPr>
              <a:t>In practical reactors the above two may not be </a:t>
            </a:r>
            <a:r>
              <a:rPr lang="en-US" sz="2000" baseline="0" dirty="0" smtClean="0">
                <a:solidFill>
                  <a:srgbClr val="7030A0"/>
                </a:solidFill>
              </a:rPr>
              <a:t>valid, hence </a:t>
            </a:r>
            <a:r>
              <a:rPr lang="en-US" sz="2000" baseline="0" dirty="0">
                <a:solidFill>
                  <a:srgbClr val="7030A0"/>
                </a:solidFill>
              </a:rPr>
              <a:t>there will be a difference between </a:t>
            </a:r>
            <a:r>
              <a:rPr lang="en-US" sz="2000" baseline="0" dirty="0" smtClean="0">
                <a:solidFill>
                  <a:srgbClr val="7030A0"/>
                </a:solidFill>
              </a:rPr>
              <a:t>them</a:t>
            </a:r>
            <a:endParaRPr lang="en-US" sz="2000" baseline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Mixing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18639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RTD provides information on how long material has been in the reactor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RTD does not provide information about the exchange of matter within the reactor (i.e., mixing)!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134" y="2057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For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reaction: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839007"/>
              </p:ext>
            </p:extLst>
          </p:nvPr>
        </p:nvGraphicFramePr>
        <p:xfrm>
          <a:off x="3816350" y="2133600"/>
          <a:ext cx="151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3" imgW="1511280" imgH="609480" progId="Equation.DSMT4">
                  <p:embed/>
                </p:oleObj>
              </mc:Choice>
              <mc:Fallback>
                <p:oleObj name="Equation" r:id="rId3" imgW="1511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6350" y="2133600"/>
                        <a:ext cx="1511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135" y="2971800"/>
            <a:ext cx="8686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Concentration does not affect the rate of conversion, so RTD is sufficient to predict conversion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000" dirty="0" smtClean="0"/>
              <a:t>But concentration does affect conversion in higher order reactions, so we need to know the degree of mixing in the reactor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0135" y="4495800"/>
            <a:ext cx="8686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000" u="sng" dirty="0" err="1" smtClean="0"/>
              <a:t>Macromixing</a:t>
            </a:r>
            <a:r>
              <a:rPr lang="en-US" sz="2000" dirty="0" smtClean="0"/>
              <a:t>: produces a distribution of residence times without specifying how molecules of different age encounter each other and are distributed inside of the reactor</a:t>
            </a:r>
          </a:p>
          <a:p>
            <a:endParaRPr lang="en-US" sz="2000" dirty="0" smtClean="0"/>
          </a:p>
          <a:p>
            <a:pPr marL="115888" indent="-115888">
              <a:buFont typeface="Arial" pitchFamily="34" charset="0"/>
              <a:buChar char="•"/>
            </a:pPr>
            <a:r>
              <a:rPr lang="en-US" sz="2000" u="sng" dirty="0" err="1" smtClean="0"/>
              <a:t>Micromixing</a:t>
            </a:r>
            <a:r>
              <a:rPr lang="en-US" sz="2000" dirty="0" smtClean="0"/>
              <a:t>: describes how molecules of different residence time encounter each other in the reactor</a:t>
            </a:r>
          </a:p>
        </p:txBody>
      </p:sp>
    </p:spTree>
    <p:extLst>
      <p:ext uri="{BB962C8B-B14F-4D97-AF65-F5344CB8AC3E}">
        <p14:creationId xmlns:p14="http://schemas.microsoft.com/office/powerpoint/2010/main" val="9444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1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115888" indent="-115888">
          <a:buFont typeface="Arial" pitchFamily="34" charset="0"/>
          <a:buChar char="•"/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1423</Words>
  <Application>Microsoft Office PowerPoint</Application>
  <PresentationFormat>On-screen Show (4:3)</PresentationFormat>
  <Paragraphs>243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UniversalMath1 BT</vt:lpstr>
      <vt:lpstr>Office Theme</vt:lpstr>
      <vt:lpstr>Equation</vt:lpstr>
      <vt:lpstr>Review: Nonideal Flow in a CSTR</vt:lpstr>
      <vt:lpstr>Review: Nonideal Flow in a PBR</vt:lpstr>
      <vt:lpstr>Review: Residence Time Distribution</vt:lpstr>
      <vt:lpstr>PowerPoint Presentation</vt:lpstr>
      <vt:lpstr>PowerPoint Presentation</vt:lpstr>
      <vt:lpstr>PowerPoint Presentation</vt:lpstr>
      <vt:lpstr>Review: Relationship between E &amp; F</vt:lpstr>
      <vt:lpstr>Review: Mean Residence Time, tm</vt:lpstr>
      <vt:lpstr>Significance of Mixing</vt:lpstr>
      <vt:lpstr>Quality of Mixing</vt:lpstr>
      <vt:lpstr>Quality of Mixing</vt:lpstr>
      <vt:lpstr>Complete Segregation Model</vt:lpstr>
      <vt:lpstr>Complete Segregation Example</vt:lpstr>
      <vt:lpstr>Maximum Mixedness Model</vt:lpstr>
      <vt:lpstr>Maximum Mixedness &amp; Polymath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48</cp:revision>
  <cp:lastPrinted>2014-11-02T23:23:50Z</cp:lastPrinted>
  <dcterms:created xsi:type="dcterms:W3CDTF">2011-03-24T16:28:59Z</dcterms:created>
  <dcterms:modified xsi:type="dcterms:W3CDTF">2015-08-23T20:54:45Z</dcterms:modified>
</cp:coreProperties>
</file>